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256" r:id="rId2"/>
    <p:sldId id="265" r:id="rId3"/>
    <p:sldId id="266" r:id="rId4"/>
    <p:sldId id="262" r:id="rId5"/>
    <p:sldId id="267" r:id="rId6"/>
    <p:sldId id="268" r:id="rId7"/>
    <p:sldId id="269" r:id="rId8"/>
    <p:sldId id="260" r:id="rId9"/>
    <p:sldId id="264" r:id="rId10"/>
    <p:sldId id="259" r:id="rId11"/>
    <p:sldId id="257" r:id="rId12"/>
  </p:sldIdLst>
  <p:sldSz cx="18288000" cy="10287000"/>
  <p:notesSz cx="6797675" cy="9928225"/>
  <p:embeddedFontLst>
    <p:embeddedFont>
      <p:font typeface="Rubik"/>
      <p:regular r:id="rId14"/>
      <p:bold r:id="rId15"/>
      <p:italic r:id="rId16"/>
      <p:boldItalic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PT Sans Narrow" panose="020B0506020203020204" pitchFamily="34" charset="-52"/>
      <p:regular r:id="rId22"/>
      <p:bold r:id="rId23"/>
    </p:embeddedFont>
    <p:embeddedFont>
      <p:font typeface="PT Sans" panose="020B0503020203020204" pitchFamily="34" charset="-52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53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DBE28A-1870-42D8-BB33-C67A68C3F060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5664F0-CCA6-40F7-8885-07F4DEC578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1818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lk.spbstu.ru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6" Type="http://schemas.openxmlformats.org/officeDocument/2006/relationships/hyperlink" Target="mailto:pay@spbstu.ru" TargetMode="External"/><Relationship Id="rId5" Type="http://schemas.openxmlformats.org/officeDocument/2006/relationships/hyperlink" Target="https://pay.spbstu.ru/" TargetMode="External"/><Relationship Id="rId4" Type="http://schemas.openxmlformats.org/officeDocument/2006/relationships/hyperlink" Target="mailto:lksupport@spbstu.ru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>
                <a:solidFill>
                  <a:srgbClr val="FF9900"/>
                </a:solidFill>
                <a:latin typeface="PT Sans Narrow" pitchFamily="34" charset="-52"/>
                <a:ea typeface="PT Sans Narrow" pitchFamily="34" charset="-52"/>
              </a:rPr>
              <a:t>1. Через Личный кабинет студента – </a:t>
            </a:r>
            <a:r>
              <a:rPr lang="ru-RU" sz="1200" dirty="0" smtClean="0">
                <a:solidFill>
                  <a:srgbClr val="FF9900"/>
                </a:solidFill>
                <a:latin typeface="PT Sans Narrow" pitchFamily="34" charset="-52"/>
                <a:ea typeface="PT Sans Narrow" pitchFamily="34" charset="-52"/>
                <a:hlinkClick r:id="rId3"/>
              </a:rPr>
              <a:t>https://lk.spbstu.ru</a:t>
            </a:r>
            <a:endParaRPr lang="ru-RU" sz="1200" dirty="0" smtClean="0">
              <a:solidFill>
                <a:srgbClr val="FF9900"/>
              </a:solidFill>
              <a:latin typeface="PT Sans Narrow" pitchFamily="34" charset="-52"/>
              <a:ea typeface="PT Sans Narrow" pitchFamily="34" charset="-52"/>
            </a:endParaRPr>
          </a:p>
          <a:p>
            <a:pPr>
              <a:buNone/>
            </a:pPr>
            <a:r>
              <a:rPr lang="ru-RU" sz="1200" dirty="0" smtClean="0">
                <a:solidFill>
                  <a:srgbClr val="FF9900"/>
                </a:solidFill>
                <a:latin typeface="PT Sans Narrow" pitchFamily="34" charset="-52"/>
                <a:ea typeface="PT Sans Narrow" pitchFamily="34" charset="-52"/>
              </a:rPr>
              <a:t>Вход в личный кабинет студента осуществляется в соответствии с единой учетной записью. </a:t>
            </a:r>
          </a:p>
          <a:p>
            <a:pPr>
              <a:buNone/>
            </a:pPr>
            <a:r>
              <a:rPr lang="ru-RU" sz="1200" dirty="0" smtClean="0">
                <a:solidFill>
                  <a:srgbClr val="FF9900"/>
                </a:solidFill>
                <a:latin typeface="PT Sans Narrow" pitchFamily="34" charset="-52"/>
                <a:ea typeface="PT Sans Narrow" pitchFamily="34" charset="-52"/>
              </a:rPr>
              <a:t>Последовательность шагов по оплате указана цифрами (1 -&gt; 2 -&gt; 3)</a:t>
            </a:r>
          </a:p>
          <a:p>
            <a:pPr>
              <a:buNone/>
            </a:pPr>
            <a:r>
              <a:rPr lang="ru-RU" sz="1200" dirty="0" smtClean="0">
                <a:solidFill>
                  <a:srgbClr val="FF9900"/>
                </a:solidFill>
                <a:latin typeface="PT Sans Narrow" pitchFamily="34" charset="-52"/>
                <a:ea typeface="PT Sans Narrow" pitchFamily="34" charset="-52"/>
              </a:rPr>
              <a:t>В случае проблем необходимо обращаться в </a:t>
            </a:r>
            <a:r>
              <a:rPr lang="ru-RU" sz="1200" dirty="0" err="1" smtClean="0">
                <a:solidFill>
                  <a:srgbClr val="FF9900"/>
                </a:solidFill>
                <a:latin typeface="PT Sans Narrow" pitchFamily="34" charset="-52"/>
                <a:ea typeface="PT Sans Narrow" pitchFamily="34" charset="-52"/>
              </a:rPr>
              <a:t>тех.поддержку</a:t>
            </a:r>
            <a:r>
              <a:rPr lang="ru-RU" sz="1200" dirty="0" smtClean="0">
                <a:solidFill>
                  <a:srgbClr val="FF9900"/>
                </a:solidFill>
                <a:latin typeface="PT Sans Narrow" pitchFamily="34" charset="-52"/>
                <a:ea typeface="PT Sans Narrow" pitchFamily="34" charset="-52"/>
              </a:rPr>
              <a:t> </a:t>
            </a:r>
            <a:r>
              <a:rPr lang="ru-RU" sz="1200" dirty="0" smtClean="0">
                <a:solidFill>
                  <a:srgbClr val="FF9900"/>
                </a:solidFill>
                <a:latin typeface="PT Sans Narrow" pitchFamily="34" charset="-52"/>
                <a:ea typeface="PT Sans Narrow" pitchFamily="34" charset="-52"/>
                <a:hlinkClick r:id="rId4"/>
              </a:rPr>
              <a:t>lksupport@spbstu.ru</a:t>
            </a:r>
            <a:r>
              <a:rPr lang="ru-RU" sz="1200" dirty="0" smtClean="0">
                <a:solidFill>
                  <a:srgbClr val="FF9900"/>
                </a:solidFill>
                <a:latin typeface="PT Sans Narrow" pitchFamily="34" charset="-52"/>
                <a:ea typeface="PT Sans Narrow" pitchFamily="34" charset="-52"/>
              </a:rPr>
              <a:t> </a:t>
            </a:r>
          </a:p>
          <a:p>
            <a:r>
              <a:rPr lang="ru-RU" sz="1200" dirty="0" smtClean="0">
                <a:solidFill>
                  <a:srgbClr val="FF9900"/>
                </a:solidFill>
                <a:latin typeface="PT Sans Narrow" pitchFamily="34" charset="-52"/>
                <a:ea typeface="PT Sans Narrow" pitchFamily="34" charset="-52"/>
              </a:rPr>
              <a:t>Через систему «Электронных платежей» - </a:t>
            </a:r>
            <a:r>
              <a:rPr lang="ru-RU" sz="1200" dirty="0" smtClean="0">
                <a:solidFill>
                  <a:srgbClr val="FF9900"/>
                </a:solidFill>
                <a:latin typeface="PT Sans Narrow" pitchFamily="34" charset="-52"/>
                <a:ea typeface="PT Sans Narrow" pitchFamily="34" charset="-52"/>
                <a:hlinkClick r:id="rId5"/>
              </a:rPr>
              <a:t>https://pay.spbstu.ru</a:t>
            </a:r>
            <a:endParaRPr lang="ru-RU" sz="1200" dirty="0" smtClean="0">
              <a:solidFill>
                <a:srgbClr val="FF9900"/>
              </a:solidFill>
              <a:latin typeface="PT Sans Narrow" pitchFamily="34" charset="-52"/>
              <a:ea typeface="PT Sans Narrow" pitchFamily="34" charset="-52"/>
            </a:endParaRPr>
          </a:p>
          <a:p>
            <a:endParaRPr lang="ru-RU" sz="800" dirty="0" smtClean="0">
              <a:solidFill>
                <a:srgbClr val="FF9900"/>
              </a:solidFill>
              <a:latin typeface="PT Sans Narrow" pitchFamily="34" charset="-52"/>
              <a:ea typeface="PT Sans Narrow" pitchFamily="34" charset="-52"/>
            </a:endParaRPr>
          </a:p>
          <a:p>
            <a:endParaRPr lang="ru-RU" sz="800" dirty="0" smtClean="0">
              <a:solidFill>
                <a:srgbClr val="FF9900"/>
              </a:solidFill>
              <a:latin typeface="PT Sans Narrow" pitchFamily="34" charset="-52"/>
              <a:ea typeface="PT Sans Narrow" pitchFamily="34" charset="-52"/>
            </a:endParaRPr>
          </a:p>
          <a:p>
            <a:endParaRPr lang="ru-RU" sz="800" dirty="0" smtClean="0">
              <a:solidFill>
                <a:srgbClr val="FF9900"/>
              </a:solidFill>
              <a:latin typeface="PT Sans Narrow" pitchFamily="34" charset="-52"/>
              <a:ea typeface="PT Sans Narrow" pitchFamily="34" charset="-52"/>
            </a:endParaRPr>
          </a:p>
          <a:p>
            <a:endParaRPr lang="ru-RU" sz="800" dirty="0" smtClean="0">
              <a:solidFill>
                <a:srgbClr val="FF9900"/>
              </a:solidFill>
              <a:latin typeface="PT Sans Narrow" pitchFamily="34" charset="-52"/>
              <a:ea typeface="PT Sans Narrow" pitchFamily="34" charset="-52"/>
            </a:endParaRPr>
          </a:p>
          <a:p>
            <a:endParaRPr lang="ru-RU" sz="800" dirty="0" smtClean="0">
              <a:solidFill>
                <a:srgbClr val="FF9900"/>
              </a:solidFill>
              <a:latin typeface="PT Sans Narrow" pitchFamily="34" charset="-52"/>
              <a:ea typeface="PT Sans Narrow" pitchFamily="34" charset="-52"/>
            </a:endParaRPr>
          </a:p>
          <a:p>
            <a:endParaRPr lang="ru-RU" sz="800" dirty="0" smtClean="0">
              <a:solidFill>
                <a:srgbClr val="FF9900"/>
              </a:solidFill>
              <a:latin typeface="PT Sans Narrow" pitchFamily="34" charset="-52"/>
              <a:ea typeface="PT Sans Narrow" pitchFamily="34" charset="-52"/>
            </a:endParaRPr>
          </a:p>
          <a:p>
            <a:endParaRPr lang="ru-RU" sz="800" dirty="0" smtClean="0">
              <a:solidFill>
                <a:srgbClr val="FF9900"/>
              </a:solidFill>
              <a:latin typeface="PT Sans Narrow" pitchFamily="34" charset="-52"/>
              <a:ea typeface="PT Sans Narrow" pitchFamily="34" charset="-52"/>
            </a:endParaRPr>
          </a:p>
          <a:p>
            <a:endParaRPr lang="ru-RU" sz="800" dirty="0" smtClean="0">
              <a:solidFill>
                <a:srgbClr val="FF9900"/>
              </a:solidFill>
              <a:latin typeface="PT Sans Narrow" pitchFamily="34" charset="-52"/>
              <a:ea typeface="PT Sans Narrow" pitchFamily="34" charset="-52"/>
            </a:endParaRPr>
          </a:p>
          <a:p>
            <a:endParaRPr lang="ru-RU" sz="800" dirty="0" smtClean="0">
              <a:solidFill>
                <a:srgbClr val="FF9900"/>
              </a:solidFill>
              <a:latin typeface="PT Sans Narrow" pitchFamily="34" charset="-52"/>
              <a:ea typeface="PT Sans Narrow" pitchFamily="34" charset="-52"/>
            </a:endParaRPr>
          </a:p>
          <a:p>
            <a:endParaRPr lang="ru-RU" sz="800" dirty="0" smtClean="0">
              <a:solidFill>
                <a:srgbClr val="FF9900"/>
              </a:solidFill>
              <a:latin typeface="PT Sans Narrow" pitchFamily="34" charset="-52"/>
              <a:ea typeface="PT Sans Narrow" pitchFamily="34" charset="-52"/>
            </a:endParaRPr>
          </a:p>
          <a:p>
            <a:endParaRPr lang="ru-RU" sz="800" dirty="0" smtClean="0">
              <a:solidFill>
                <a:srgbClr val="FF9900"/>
              </a:solidFill>
              <a:latin typeface="PT Sans Narrow" pitchFamily="34" charset="-52"/>
              <a:ea typeface="PT Sans Narrow" pitchFamily="34" charset="-52"/>
            </a:endParaRPr>
          </a:p>
          <a:p>
            <a:endParaRPr lang="ru-RU" sz="800" dirty="0" smtClean="0">
              <a:solidFill>
                <a:srgbClr val="FF9900"/>
              </a:solidFill>
              <a:latin typeface="PT Sans Narrow" pitchFamily="34" charset="-52"/>
              <a:ea typeface="PT Sans Narrow" pitchFamily="34" charset="-52"/>
            </a:endParaRPr>
          </a:p>
          <a:p>
            <a:endParaRPr lang="ru-RU" sz="800" dirty="0" smtClean="0">
              <a:solidFill>
                <a:srgbClr val="FF9900"/>
              </a:solidFill>
              <a:latin typeface="PT Sans Narrow" pitchFamily="34" charset="-52"/>
              <a:ea typeface="PT Sans Narrow" pitchFamily="34" charset="-52"/>
            </a:endParaRPr>
          </a:p>
          <a:p>
            <a:pPr algn="just">
              <a:buNone/>
            </a:pPr>
            <a:r>
              <a:rPr lang="ru-RU" sz="1200" dirty="0" smtClean="0">
                <a:solidFill>
                  <a:srgbClr val="FF9900"/>
                </a:solidFill>
                <a:latin typeface="PT Sans Narrow" pitchFamily="34" charset="-52"/>
                <a:ea typeface="PT Sans Narrow" pitchFamily="34" charset="-52"/>
              </a:rPr>
              <a:t>После ввода номера договора (лицевого счета), просьба не торопиться – система ищет плательщика. </a:t>
            </a:r>
          </a:p>
          <a:p>
            <a:pPr algn="just">
              <a:buNone/>
            </a:pPr>
            <a:r>
              <a:rPr lang="ru-RU" sz="1200" dirty="0" smtClean="0">
                <a:solidFill>
                  <a:srgbClr val="FF9900"/>
                </a:solidFill>
                <a:latin typeface="PT Sans Narrow" pitchFamily="34" charset="-52"/>
                <a:ea typeface="PT Sans Narrow" pitchFamily="34" charset="-52"/>
              </a:rPr>
              <a:t>Назначение платежа выбирается из выпадающего списка, остальные поля – вручную. В случае проблем – обращаться на </a:t>
            </a:r>
            <a:r>
              <a:rPr lang="ru-RU" sz="1200" dirty="0" smtClean="0">
                <a:solidFill>
                  <a:srgbClr val="FF9900"/>
                </a:solidFill>
                <a:latin typeface="PT Sans Narrow" pitchFamily="34" charset="-52"/>
                <a:ea typeface="PT Sans Narrow" pitchFamily="34" charset="-52"/>
                <a:hlinkClick r:id="rId6"/>
              </a:rPr>
              <a:t>pay@spbstu.r</a:t>
            </a:r>
            <a:r>
              <a:rPr lang="ru-RU" sz="1200" dirty="0" smtClean="0">
                <a:hlinkClick r:id="rId6"/>
              </a:rPr>
              <a:t>u</a:t>
            </a:r>
            <a:endParaRPr lang="ru-RU" sz="1200" dirty="0" smtClean="0">
              <a:solidFill>
                <a:srgbClr val="FF9900"/>
              </a:solidFill>
              <a:latin typeface="PT Sans Narrow" pitchFamily="34" charset="-52"/>
              <a:ea typeface="PT Sans Narrow" pitchFamily="34" charset="-52"/>
              <a:cs typeface="Arial" pitchFamily="34" charset="0"/>
            </a:endParaRPr>
          </a:p>
          <a:p>
            <a:pPr>
              <a:buNone/>
            </a:pPr>
            <a:endParaRPr lang="ru-RU" sz="80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5664F0-CCA6-40F7-8885-07F4DEC5787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4805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2.jpg"/><Relationship Id="rId7" Type="http://schemas.openxmlformats.org/officeDocument/2006/relationships/hyperlink" Target="https://vk.com/club2153125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fodoonline@mail.ru" TargetMode="External"/><Relationship Id="rId5" Type="http://schemas.openxmlformats.org/officeDocument/2006/relationships/hyperlink" Target="mailto:czo-ipts@spbstu.ru" TargetMode="External"/><Relationship Id="rId10" Type="http://schemas.openxmlformats.org/officeDocument/2006/relationships/image" Target="../media/image25.png"/><Relationship Id="rId4" Type="http://schemas.openxmlformats.org/officeDocument/2006/relationships/hyperlink" Target="http://czo-ipts.spbstu.ru/index.htm" TargetMode="External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jpeg"/><Relationship Id="rId7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microsoft.com/office/2007/relationships/hdphoto" Target="../media/hdphoto2.wdp"/><Relationship Id="rId4" Type="http://schemas.openxmlformats.org/officeDocument/2006/relationships/image" Target="../media/image7.jpe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mail.spbstu.ru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hyperlink" Target="mailto:support@spbstu.ru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ay.spbstu.ru/" TargetMode="External"/><Relationship Id="rId5" Type="http://schemas.microsoft.com/office/2007/relationships/hdphoto" Target="../media/hdphoto4.wdp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30659"/>
            <a:ext cx="19351181" cy="11014385"/>
          </a:xfrm>
          <a:custGeom>
            <a:avLst/>
            <a:gdLst/>
            <a:ahLst/>
            <a:cxnLst/>
            <a:rect l="l" t="t" r="r" b="b"/>
            <a:pathLst>
              <a:path w="19351181" h="11014385">
                <a:moveTo>
                  <a:pt x="0" y="0"/>
                </a:moveTo>
                <a:lnTo>
                  <a:pt x="19351181" y="0"/>
                </a:lnTo>
                <a:lnTo>
                  <a:pt x="19351181" y="11014385"/>
                </a:lnTo>
                <a:lnTo>
                  <a:pt x="0" y="110143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148" r="-2114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218573" y="647980"/>
            <a:ext cx="2110104" cy="1640021"/>
          </a:xfrm>
          <a:custGeom>
            <a:avLst/>
            <a:gdLst/>
            <a:ahLst/>
            <a:cxnLst/>
            <a:rect l="l" t="t" r="r" b="b"/>
            <a:pathLst>
              <a:path w="2110104" h="1640021">
                <a:moveTo>
                  <a:pt x="0" y="0"/>
                </a:moveTo>
                <a:lnTo>
                  <a:pt x="2110104" y="0"/>
                </a:lnTo>
                <a:lnTo>
                  <a:pt x="2110104" y="1640021"/>
                </a:lnTo>
                <a:lnTo>
                  <a:pt x="0" y="16400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79130" y="1078419"/>
            <a:ext cx="1189873" cy="878581"/>
          </a:xfrm>
          <a:custGeom>
            <a:avLst/>
            <a:gdLst/>
            <a:ahLst/>
            <a:cxnLst/>
            <a:rect l="l" t="t" r="r" b="b"/>
            <a:pathLst>
              <a:path w="1189873" h="878581">
                <a:moveTo>
                  <a:pt x="0" y="0"/>
                </a:moveTo>
                <a:lnTo>
                  <a:pt x="1189873" y="0"/>
                </a:lnTo>
                <a:lnTo>
                  <a:pt x="1189873" y="878580"/>
                </a:lnTo>
                <a:lnTo>
                  <a:pt x="0" y="8785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 flipV="1">
            <a:off x="2228098" y="1028700"/>
            <a:ext cx="0" cy="978018"/>
          </a:xfrm>
          <a:prstGeom prst="line">
            <a:avLst/>
          </a:prstGeom>
          <a:ln w="19050" cap="flat">
            <a:solidFill>
              <a:srgbClr val="FEFEFE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96" b="100000" l="69479" r="965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093"/>
          <a:stretch/>
        </p:blipFill>
        <p:spPr>
          <a:xfrm>
            <a:off x="11125200" y="420534"/>
            <a:ext cx="8363466" cy="98664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28800" y="4686300"/>
            <a:ext cx="7228261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>
                <a:solidFill>
                  <a:schemeClr val="bg1"/>
                </a:solidFill>
                <a:latin typeface="PT Sans" panose="020B0503020203020204" pitchFamily="34" charset="-52"/>
                <a:cs typeface="Rubik" pitchFamily="2" charset="-79"/>
              </a:rPr>
              <a:t>ЦЕНТР ЗАОЧНОГО </a:t>
            </a:r>
          </a:p>
          <a:p>
            <a:r>
              <a:rPr lang="ru-RU" sz="6000" dirty="0" smtClean="0">
                <a:solidFill>
                  <a:schemeClr val="bg1"/>
                </a:solidFill>
                <a:latin typeface="PT Sans" panose="020B0503020203020204" pitchFamily="34" charset="-52"/>
                <a:cs typeface="Rubik" pitchFamily="2" charset="-79"/>
              </a:rPr>
              <a:t>ОБУЧЕНИЯ</a:t>
            </a:r>
          </a:p>
          <a:p>
            <a:r>
              <a:rPr lang="ru-RU" sz="6000" dirty="0" smtClean="0">
                <a:solidFill>
                  <a:schemeClr val="bg1"/>
                </a:solidFill>
                <a:latin typeface="PT Sans" panose="020B0503020203020204" pitchFamily="34" charset="-52"/>
                <a:cs typeface="Rubik" pitchFamily="2" charset="-79"/>
              </a:rPr>
              <a:t>Институт Энергетики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401800" y="342900"/>
            <a:ext cx="3543696" cy="1136390"/>
          </a:xfrm>
          <a:custGeom>
            <a:avLst/>
            <a:gdLst/>
            <a:ahLst/>
            <a:cxnLst/>
            <a:rect l="l" t="t" r="r" b="b"/>
            <a:pathLst>
              <a:path w="3543696" h="1136390">
                <a:moveTo>
                  <a:pt x="0" y="0"/>
                </a:moveTo>
                <a:lnTo>
                  <a:pt x="3543695" y="0"/>
                </a:lnTo>
                <a:lnTo>
                  <a:pt x="3543695" y="1136390"/>
                </a:lnTo>
                <a:lnTo>
                  <a:pt x="0" y="11363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7" t="128" r="11343" b="-128"/>
          <a:stretch/>
        </p:blipFill>
        <p:spPr>
          <a:xfrm flipH="1">
            <a:off x="-2" y="3735"/>
            <a:ext cx="8229602" cy="103666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277600" y="1156124"/>
            <a:ext cx="2512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PT Sans" panose="020B0503020203020204" pitchFamily="34" charset="-52"/>
              </a:rPr>
              <a:t>КОНТАКТЫ</a:t>
            </a:r>
            <a:endParaRPr lang="ru-RU" sz="3600" b="1" dirty="0">
              <a:latin typeface="PT Sans" panose="020B0503020203020204" pitchFamily="34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458200" y="1802455"/>
            <a:ext cx="9474233" cy="8817799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 smtClean="0">
                <a:latin typeface="PT Sans" pitchFamily="34" charset="-52"/>
                <a:ea typeface="PT Sans" pitchFamily="34" charset="-52"/>
              </a:rPr>
              <a:t>                              </a:t>
            </a:r>
            <a:endParaRPr lang="ru-RU" b="1" dirty="0">
              <a:latin typeface="PT Sans" pitchFamily="34" charset="-52"/>
              <a:ea typeface="PT Sans" pitchFamily="34" charset="-52"/>
            </a:endParaRP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PT Sans" pitchFamily="34" charset="-52"/>
                <a:ea typeface="PT Sans" pitchFamily="34" charset="-52"/>
              </a:rPr>
              <a:t>САЙТ</a:t>
            </a:r>
            <a:r>
              <a:rPr lang="ru-RU" b="1" dirty="0">
                <a:latin typeface="PT Sans" pitchFamily="34" charset="-52"/>
                <a:ea typeface="PT Sans" pitchFamily="34" charset="-52"/>
              </a:rPr>
              <a:t>: </a:t>
            </a:r>
            <a:endParaRPr lang="ru-RU" b="1" dirty="0" smtClean="0">
              <a:latin typeface="PT Sans" pitchFamily="34" charset="-52"/>
              <a:ea typeface="PT Sans" pitchFamily="34" charset="-52"/>
            </a:endParaRPr>
          </a:p>
          <a:p>
            <a:pPr>
              <a:lnSpc>
                <a:spcPct val="150000"/>
              </a:lnSpc>
            </a:pPr>
            <a:r>
              <a:rPr lang="en-US" u="sng" dirty="0" smtClean="0">
                <a:latin typeface="PT Sans" pitchFamily="34" charset="-52"/>
                <a:ea typeface="PT Sans" pitchFamily="34" charset="-52"/>
              </a:rPr>
              <a:t>https</a:t>
            </a:r>
            <a:r>
              <a:rPr lang="en-US" u="sng" dirty="0">
                <a:latin typeface="PT Sans" pitchFamily="34" charset="-52"/>
                <a:ea typeface="PT Sans" pitchFamily="34" charset="-52"/>
              </a:rPr>
              <a:t>://</a:t>
            </a:r>
            <a:r>
              <a:rPr lang="en-US" u="sng" dirty="0">
                <a:latin typeface="PT Sans" pitchFamily="34" charset="-52"/>
                <a:ea typeface="PT Sans" pitchFamily="34" charset="-52"/>
                <a:hlinkClick r:id="rId4"/>
              </a:rPr>
              <a:t>czo-ipts.spbstu.ru</a:t>
            </a:r>
            <a:r>
              <a:rPr lang="ru-RU" u="sng" dirty="0">
                <a:latin typeface="PT Sans" pitchFamily="34" charset="-52"/>
                <a:ea typeface="PT Sans" pitchFamily="34" charset="-52"/>
              </a:rPr>
              <a:t>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dirty="0" smtClean="0">
              <a:latin typeface="PT Sans" pitchFamily="34" charset="-52"/>
              <a:ea typeface="PT Sans" pitchFamily="34" charset="-5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dirty="0">
              <a:latin typeface="PT Sans" pitchFamily="34" charset="-52"/>
              <a:ea typeface="PT Sans" pitchFamily="34" charset="-5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dirty="0" smtClean="0">
              <a:latin typeface="PT Sans" pitchFamily="34" charset="-52"/>
              <a:ea typeface="PT Sans" pitchFamily="34" charset="-5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dirty="0">
              <a:latin typeface="PT Sans" pitchFamily="34" charset="-52"/>
              <a:ea typeface="PT Sans" pitchFamily="34" charset="-5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latin typeface="PT Sans" pitchFamily="34" charset="-52"/>
                <a:ea typeface="PT Sans" pitchFamily="34" charset="-52"/>
              </a:rPr>
              <a:t>новости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latin typeface="PT Sans" pitchFamily="34" charset="-52"/>
                <a:ea typeface="PT Sans" pitchFamily="34" charset="-52"/>
              </a:rPr>
              <a:t>расписание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latin typeface="PT Sans" pitchFamily="34" charset="-52"/>
                <a:ea typeface="PT Sans" pitchFamily="34" charset="-52"/>
              </a:rPr>
              <a:t>график </a:t>
            </a:r>
            <a:r>
              <a:rPr lang="ru-RU" dirty="0">
                <a:latin typeface="PT Sans" pitchFamily="34" charset="-52"/>
                <a:ea typeface="PT Sans" pitchFamily="34" charset="-52"/>
              </a:rPr>
              <a:t>учебного </a:t>
            </a:r>
            <a:r>
              <a:rPr lang="ru-RU" dirty="0" smtClean="0">
                <a:latin typeface="PT Sans" pitchFamily="34" charset="-52"/>
                <a:ea typeface="PT Sans" pitchFamily="34" charset="-52"/>
              </a:rPr>
              <a:t>процесса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latin typeface="PT Sans" pitchFamily="34" charset="-52"/>
                <a:ea typeface="PT Sans" pitchFamily="34" charset="-52"/>
              </a:rPr>
              <a:t>сведения </a:t>
            </a:r>
            <a:r>
              <a:rPr lang="ru-RU" dirty="0">
                <a:latin typeface="PT Sans" pitchFamily="34" charset="-52"/>
                <a:ea typeface="PT Sans" pitchFamily="34" charset="-52"/>
              </a:rPr>
              <a:t>о </a:t>
            </a:r>
            <a:r>
              <a:rPr lang="ru-RU" dirty="0" smtClean="0">
                <a:latin typeface="PT Sans" pitchFamily="34" charset="-52"/>
                <a:ea typeface="PT Sans" pitchFamily="34" charset="-52"/>
              </a:rPr>
              <a:t>преподавателях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latin typeface="PT Sans" pitchFamily="34" charset="-52"/>
                <a:ea typeface="PT Sans" pitchFamily="34" charset="-52"/>
              </a:rPr>
              <a:t>правила </a:t>
            </a:r>
            <a:r>
              <a:rPr lang="ru-RU" dirty="0">
                <a:latin typeface="PT Sans" pitchFamily="34" charset="-52"/>
                <a:ea typeface="PT Sans" pitchFamily="34" charset="-52"/>
              </a:rPr>
              <a:t>оформления </a:t>
            </a:r>
            <a:r>
              <a:rPr lang="ru-RU" dirty="0" smtClean="0">
                <a:latin typeface="PT Sans" pitchFamily="34" charset="-52"/>
                <a:ea typeface="PT Sans" pitchFamily="34" charset="-52"/>
              </a:rPr>
              <a:t>работ</a:t>
            </a:r>
          </a:p>
          <a:p>
            <a:pPr>
              <a:lnSpc>
                <a:spcPct val="150000"/>
              </a:lnSpc>
            </a:pPr>
            <a:endParaRPr lang="ru-RU" dirty="0">
              <a:latin typeface="PT Sans" pitchFamily="34" charset="-52"/>
              <a:ea typeface="PT Sans" pitchFamily="34" charset="-52"/>
            </a:endParaRPr>
          </a:p>
          <a:p>
            <a:pPr>
              <a:lnSpc>
                <a:spcPct val="150000"/>
              </a:lnSpc>
            </a:pPr>
            <a:r>
              <a:rPr lang="ru-RU" b="1" dirty="0">
                <a:latin typeface="PT Sans" pitchFamily="34" charset="-52"/>
                <a:ea typeface="PT Sans" pitchFamily="34" charset="-52"/>
              </a:rPr>
              <a:t>ЭЛЕКТРОННАЯ ПОЧТА: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PT Sans" pitchFamily="34" charset="-52"/>
                <a:ea typeface="PT Sans" pitchFamily="34" charset="-52"/>
              </a:rPr>
              <a:t>для официальных запросов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PT Sans" pitchFamily="34" charset="-52"/>
                <a:ea typeface="PT Sans" pitchFamily="34" charset="-52"/>
                <a:hlinkClick r:id="rId5"/>
              </a:rPr>
              <a:t>czo-ipts@spbstu.ru</a:t>
            </a:r>
            <a:r>
              <a:rPr lang="en-US" dirty="0">
                <a:latin typeface="PT Sans" pitchFamily="34" charset="-52"/>
                <a:ea typeface="PT Sans" pitchFamily="34" charset="-52"/>
              </a:rPr>
              <a:t> </a:t>
            </a:r>
            <a:endParaRPr lang="ru-RU" dirty="0">
              <a:latin typeface="PT Sans" pitchFamily="34" charset="-52"/>
              <a:ea typeface="PT Sans" pitchFamily="34" charset="-52"/>
            </a:endParaRPr>
          </a:p>
          <a:p>
            <a:pPr>
              <a:lnSpc>
                <a:spcPct val="150000"/>
              </a:lnSpc>
            </a:pPr>
            <a:r>
              <a:rPr lang="ru-RU" dirty="0">
                <a:latin typeface="PT Sans" pitchFamily="34" charset="-52"/>
                <a:ea typeface="PT Sans" pitchFamily="34" charset="-52"/>
              </a:rPr>
              <a:t>для </a:t>
            </a:r>
            <a:r>
              <a:rPr lang="ru-RU" dirty="0" smtClean="0">
                <a:latin typeface="PT Sans" pitchFamily="34" charset="-52"/>
                <a:ea typeface="PT Sans" pitchFamily="34" charset="-52"/>
              </a:rPr>
              <a:t>переписки, </a:t>
            </a:r>
            <a:r>
              <a:rPr lang="ru-RU" dirty="0">
                <a:latin typeface="PT Sans" pitchFamily="34" charset="-52"/>
                <a:ea typeface="PT Sans" pitchFamily="34" charset="-52"/>
              </a:rPr>
              <a:t>вопросов</a:t>
            </a:r>
            <a:br>
              <a:rPr lang="ru-RU" dirty="0">
                <a:latin typeface="PT Sans" pitchFamily="34" charset="-52"/>
                <a:ea typeface="PT Sans" pitchFamily="34" charset="-52"/>
              </a:rPr>
            </a:br>
            <a:r>
              <a:rPr lang="en-US" dirty="0">
                <a:latin typeface="PT Sans" pitchFamily="34" charset="-52"/>
                <a:ea typeface="PT Sans" pitchFamily="34" charset="-52"/>
                <a:hlinkClick r:id="rId6"/>
              </a:rPr>
              <a:t>fodoonline@mail.ru</a:t>
            </a:r>
            <a:endParaRPr lang="ru-RU" dirty="0">
              <a:latin typeface="PT Sans" pitchFamily="34" charset="-52"/>
              <a:ea typeface="PT Sans" pitchFamily="34" charset="-52"/>
            </a:endParaRPr>
          </a:p>
          <a:p>
            <a:pPr>
              <a:lnSpc>
                <a:spcPct val="150000"/>
              </a:lnSpc>
            </a:pPr>
            <a:endParaRPr lang="ru-RU" b="1" dirty="0" smtClean="0">
              <a:latin typeface="PT Sans" pitchFamily="34" charset="-52"/>
              <a:ea typeface="PT Sans" pitchFamily="34" charset="-52"/>
            </a:endParaRPr>
          </a:p>
          <a:p>
            <a:pPr>
              <a:lnSpc>
                <a:spcPct val="150000"/>
              </a:lnSpc>
            </a:pPr>
            <a:endParaRPr lang="ru-RU" b="1" dirty="0">
              <a:latin typeface="PT Sans" pitchFamily="34" charset="-52"/>
              <a:ea typeface="PT Sans" pitchFamily="34" charset="-52"/>
            </a:endParaRPr>
          </a:p>
          <a:p>
            <a:pPr>
              <a:lnSpc>
                <a:spcPct val="150000"/>
              </a:lnSpc>
            </a:pPr>
            <a:endParaRPr lang="ru-RU" b="1" dirty="0" smtClean="0">
              <a:latin typeface="PT Sans" pitchFamily="34" charset="-52"/>
              <a:ea typeface="PT Sans" pitchFamily="34" charset="-52"/>
            </a:endParaRP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PT Sans" pitchFamily="34" charset="-52"/>
                <a:ea typeface="PT Sans" pitchFamily="34" charset="-52"/>
              </a:rPr>
              <a:t>ТЕЛЕФОНЫ</a:t>
            </a:r>
            <a:r>
              <a:rPr lang="ru-RU" b="1" dirty="0">
                <a:latin typeface="PT Sans" pitchFamily="34" charset="-52"/>
                <a:ea typeface="PT Sans" pitchFamily="34" charset="-52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ru-RU" smtClean="0">
                <a:latin typeface="PT Sans" pitchFamily="34" charset="-52"/>
                <a:ea typeface="PT Sans" pitchFamily="34" charset="-52"/>
              </a:rPr>
              <a:t>8(812)294-42-39</a:t>
            </a:r>
            <a:r>
              <a:rPr lang="ru-RU" dirty="0">
                <a:latin typeface="PT Sans" pitchFamily="34" charset="-52"/>
                <a:ea typeface="PT Sans" pitchFamily="34" charset="-52"/>
              </a:rPr>
              <a:t>,  +7(921)942-13-94</a:t>
            </a:r>
            <a:endParaRPr lang="ru-RU" b="1" dirty="0" smtClean="0">
              <a:latin typeface="PT Sans" pitchFamily="34" charset="-52"/>
              <a:ea typeface="PT Sans" pitchFamily="34" charset="-52"/>
            </a:endParaRP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PT Sans" pitchFamily="34" charset="-52"/>
                <a:ea typeface="PT Sans" pitchFamily="34" charset="-52"/>
              </a:rPr>
              <a:t>ПОЧТОВЫЙ</a:t>
            </a:r>
            <a:r>
              <a:rPr lang="ru-RU" dirty="0" smtClean="0">
                <a:latin typeface="PT Sans" pitchFamily="34" charset="-52"/>
                <a:ea typeface="PT Sans" pitchFamily="34" charset="-52"/>
              </a:rPr>
              <a:t> </a:t>
            </a:r>
            <a:r>
              <a:rPr lang="ru-RU" b="1" dirty="0">
                <a:latin typeface="PT Sans" pitchFamily="34" charset="-52"/>
                <a:ea typeface="PT Sans" pitchFamily="34" charset="-52"/>
              </a:rPr>
              <a:t>АДРЕС:   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PT Sans" pitchFamily="34" charset="-52"/>
                <a:ea typeface="PT Sans" pitchFamily="34" charset="-52"/>
              </a:rPr>
              <a:t>195251,    г</a:t>
            </a:r>
            <a:r>
              <a:rPr lang="ru-RU" dirty="0" smtClean="0">
                <a:latin typeface="PT Sans" pitchFamily="34" charset="-52"/>
                <a:ea typeface="PT Sans" pitchFamily="34" charset="-52"/>
              </a:rPr>
              <a:t>. Санкт-Петербург</a:t>
            </a:r>
            <a:r>
              <a:rPr lang="ru-RU" dirty="0">
                <a:latin typeface="PT Sans" pitchFamily="34" charset="-52"/>
                <a:ea typeface="PT Sans" pitchFamily="34" charset="-52"/>
              </a:rPr>
              <a:t>, </a:t>
            </a:r>
            <a:r>
              <a:rPr lang="ru-RU" dirty="0" smtClean="0">
                <a:latin typeface="PT Sans" pitchFamily="34" charset="-52"/>
                <a:ea typeface="PT Sans" pitchFamily="34" charset="-52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PT Sans" pitchFamily="34" charset="-52"/>
                <a:ea typeface="PT Sans" pitchFamily="34" charset="-52"/>
              </a:rPr>
              <a:t>ул. Политехническая</a:t>
            </a:r>
            <a:r>
              <a:rPr lang="ru-RU" dirty="0">
                <a:latin typeface="PT Sans" pitchFamily="34" charset="-52"/>
                <a:ea typeface="PT Sans" pitchFamily="34" charset="-52"/>
              </a:rPr>
              <a:t>, д.29       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PT Sans" pitchFamily="34" charset="-52"/>
                <a:ea typeface="PT Sans" pitchFamily="34" charset="-52"/>
              </a:rPr>
              <a:t>Главный учебный корпус, </a:t>
            </a:r>
            <a:r>
              <a:rPr lang="ru-RU" dirty="0" smtClean="0">
                <a:latin typeface="PT Sans" pitchFamily="34" charset="-52"/>
                <a:ea typeface="PT Sans" pitchFamily="34" charset="-52"/>
              </a:rPr>
              <a:t>каб.213, 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PT Sans" pitchFamily="34" charset="-52"/>
                <a:ea typeface="PT Sans" pitchFamily="34" charset="-52"/>
              </a:rPr>
              <a:t>Центр </a:t>
            </a:r>
            <a:r>
              <a:rPr lang="ru-RU" dirty="0">
                <a:latin typeface="PT Sans" pitchFamily="34" charset="-52"/>
                <a:ea typeface="PT Sans" pitchFamily="34" charset="-52"/>
              </a:rPr>
              <a:t>заочного обучения ИЭ</a:t>
            </a:r>
            <a:r>
              <a:rPr lang="ru-RU" b="1" dirty="0">
                <a:solidFill>
                  <a:srgbClr val="FF9900"/>
                </a:solidFill>
                <a:latin typeface="PT Sans" pitchFamily="34" charset="-52"/>
                <a:ea typeface="PT Sans" pitchFamily="34" charset="-52"/>
              </a:rPr>
              <a:t/>
            </a:r>
            <a:br>
              <a:rPr lang="ru-RU" b="1" dirty="0">
                <a:solidFill>
                  <a:srgbClr val="FF9900"/>
                </a:solidFill>
                <a:latin typeface="PT Sans" pitchFamily="34" charset="-52"/>
                <a:ea typeface="PT Sans" pitchFamily="34" charset="-52"/>
              </a:rPr>
            </a:br>
            <a:r>
              <a:rPr lang="en-US" dirty="0">
                <a:latin typeface="PT Sans" pitchFamily="34" charset="-52"/>
                <a:ea typeface="PT Sans" pitchFamily="34" charset="-52"/>
              </a:rPr>
              <a:t/>
            </a:r>
            <a:br>
              <a:rPr lang="en-US" dirty="0">
                <a:latin typeface="PT Sans" pitchFamily="34" charset="-52"/>
                <a:ea typeface="PT Sans" pitchFamily="34" charset="-52"/>
              </a:rPr>
            </a:br>
            <a:r>
              <a:rPr lang="ru-RU" b="1" dirty="0" smtClean="0">
                <a:latin typeface="PT Sans" pitchFamily="34" charset="-52"/>
                <a:ea typeface="PT Sans" pitchFamily="34" charset="-52"/>
              </a:rPr>
              <a:t>ГРУППА </a:t>
            </a:r>
            <a:r>
              <a:rPr lang="ru-RU" b="1" dirty="0">
                <a:latin typeface="PT Sans" pitchFamily="34" charset="-52"/>
                <a:ea typeface="PT Sans" pitchFamily="34" charset="-52"/>
              </a:rPr>
              <a:t>ВКОНТАКТЕ: 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PT Sans" pitchFamily="34" charset="-52"/>
                <a:ea typeface="PT Sans" pitchFamily="34" charset="-52"/>
                <a:hlinkClick r:id="rId7"/>
              </a:rPr>
              <a:t>https://vk.com/club2153125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200" y="6689453"/>
            <a:ext cx="1847850" cy="3266999"/>
          </a:xfrm>
          <a:prstGeom prst="rect">
            <a:avLst/>
          </a:prstGeom>
        </p:spPr>
      </p:pic>
      <p:sp>
        <p:nvSpPr>
          <p:cNvPr id="7" name="AutoShape 2" descr="blob:https://web.whatsapp.com/f216e921-69e6-407c-a2ca-7da69f6b79a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447043" y="6660010"/>
            <a:ext cx="1708843" cy="327575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1743" y="3086100"/>
            <a:ext cx="1689570" cy="168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749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30659"/>
            <a:ext cx="19351181" cy="11014385"/>
          </a:xfrm>
          <a:custGeom>
            <a:avLst/>
            <a:gdLst/>
            <a:ahLst/>
            <a:cxnLst/>
            <a:rect l="l" t="t" r="r" b="b"/>
            <a:pathLst>
              <a:path w="19351181" h="11014385">
                <a:moveTo>
                  <a:pt x="0" y="0"/>
                </a:moveTo>
                <a:lnTo>
                  <a:pt x="19351181" y="0"/>
                </a:lnTo>
                <a:lnTo>
                  <a:pt x="19351181" y="11014385"/>
                </a:lnTo>
                <a:lnTo>
                  <a:pt x="0" y="110143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148" r="-2114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218573" y="647980"/>
            <a:ext cx="2110104" cy="1640021"/>
          </a:xfrm>
          <a:custGeom>
            <a:avLst/>
            <a:gdLst/>
            <a:ahLst/>
            <a:cxnLst/>
            <a:rect l="l" t="t" r="r" b="b"/>
            <a:pathLst>
              <a:path w="2110104" h="1640021">
                <a:moveTo>
                  <a:pt x="0" y="0"/>
                </a:moveTo>
                <a:lnTo>
                  <a:pt x="2110104" y="0"/>
                </a:lnTo>
                <a:lnTo>
                  <a:pt x="2110104" y="1640021"/>
                </a:lnTo>
                <a:lnTo>
                  <a:pt x="0" y="16400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79130" y="1078419"/>
            <a:ext cx="1189873" cy="878581"/>
          </a:xfrm>
          <a:custGeom>
            <a:avLst/>
            <a:gdLst/>
            <a:ahLst/>
            <a:cxnLst/>
            <a:rect l="l" t="t" r="r" b="b"/>
            <a:pathLst>
              <a:path w="1189873" h="878581">
                <a:moveTo>
                  <a:pt x="0" y="0"/>
                </a:moveTo>
                <a:lnTo>
                  <a:pt x="1189873" y="0"/>
                </a:lnTo>
                <a:lnTo>
                  <a:pt x="1189873" y="878580"/>
                </a:lnTo>
                <a:lnTo>
                  <a:pt x="0" y="8785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 flipV="1">
            <a:off x="2228098" y="1028700"/>
            <a:ext cx="0" cy="978018"/>
          </a:xfrm>
          <a:prstGeom prst="line">
            <a:avLst/>
          </a:prstGeom>
          <a:ln w="19050" cap="flat">
            <a:solidFill>
              <a:srgbClr val="FEFEF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TextBox 5"/>
          <p:cNvSpPr txBox="1"/>
          <p:nvPr/>
        </p:nvSpPr>
        <p:spPr>
          <a:xfrm>
            <a:off x="4328677" y="4100384"/>
            <a:ext cx="556755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dirty="0" smtClean="0">
                <a:solidFill>
                  <a:schemeClr val="bg1"/>
                </a:solidFill>
                <a:latin typeface="PT Sans" panose="020B0503020203020204" pitchFamily="34" charset="-52"/>
                <a:cs typeface="Rubik" pitchFamily="2" charset="-79"/>
              </a:rPr>
              <a:t>Благодарим </a:t>
            </a:r>
          </a:p>
          <a:p>
            <a:r>
              <a:rPr lang="ru-RU" sz="7200" dirty="0" smtClean="0">
                <a:solidFill>
                  <a:schemeClr val="bg1"/>
                </a:solidFill>
                <a:latin typeface="PT Sans" panose="020B0503020203020204" pitchFamily="34" charset="-52"/>
                <a:cs typeface="Rubik" pitchFamily="2" charset="-79"/>
              </a:rPr>
              <a:t>за внимание!</a:t>
            </a:r>
            <a:endParaRPr lang="ru-RU" sz="7200" dirty="0">
              <a:solidFill>
                <a:schemeClr val="bg1"/>
              </a:solidFill>
              <a:latin typeface="PT Sans" panose="020B0503020203020204" pitchFamily="34" charset="-52"/>
              <a:cs typeface="Rubik" pitchFamily="2" charset="-79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96" b="100000" l="69479" r="965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093"/>
          <a:stretch/>
        </p:blipFill>
        <p:spPr>
          <a:xfrm>
            <a:off x="12039600" y="647980"/>
            <a:ext cx="8363466" cy="98664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478000" y="419100"/>
            <a:ext cx="3543696" cy="1136390"/>
          </a:xfrm>
          <a:custGeom>
            <a:avLst/>
            <a:gdLst/>
            <a:ahLst/>
            <a:cxnLst/>
            <a:rect l="l" t="t" r="r" b="b"/>
            <a:pathLst>
              <a:path w="3543696" h="1136390">
                <a:moveTo>
                  <a:pt x="0" y="0"/>
                </a:moveTo>
                <a:lnTo>
                  <a:pt x="3543695" y="0"/>
                </a:lnTo>
                <a:lnTo>
                  <a:pt x="3543695" y="1136390"/>
                </a:lnTo>
                <a:lnTo>
                  <a:pt x="0" y="11363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1" r="9407"/>
          <a:stretch/>
        </p:blipFill>
        <p:spPr>
          <a:xfrm flipH="1">
            <a:off x="5278975" y="5857851"/>
            <a:ext cx="5006229" cy="35243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33"/>
          <a:stretch/>
        </p:blipFill>
        <p:spPr>
          <a:xfrm>
            <a:off x="152400" y="5676900"/>
            <a:ext cx="5163065" cy="38862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2"/>
          <a:stretch/>
        </p:blipFill>
        <p:spPr>
          <a:xfrm>
            <a:off x="9029700" y="5861607"/>
            <a:ext cx="4700129" cy="35243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05000" y="1147804"/>
            <a:ext cx="49246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PT Sans" panose="020B0503020203020204" pitchFamily="34" charset="-52"/>
              </a:rPr>
              <a:t>2024-2025 УЧЕБНЫЙ ГОД</a:t>
            </a:r>
            <a:endParaRPr lang="ru-RU" sz="3200" b="1" dirty="0">
              <a:latin typeface="PT Sans" panose="020B0503020203020204" pitchFamily="34" charset="-52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6492" y="5654649"/>
            <a:ext cx="5585204" cy="372751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" y="2185315"/>
            <a:ext cx="17246408" cy="13579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3400" y="3543300"/>
            <a:ext cx="17094008" cy="189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34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33400" y="419100"/>
            <a:ext cx="3543696" cy="1136390"/>
          </a:xfrm>
          <a:custGeom>
            <a:avLst/>
            <a:gdLst/>
            <a:ahLst/>
            <a:cxnLst/>
            <a:rect l="l" t="t" r="r" b="b"/>
            <a:pathLst>
              <a:path w="3543696" h="1136390">
                <a:moveTo>
                  <a:pt x="0" y="0"/>
                </a:moveTo>
                <a:lnTo>
                  <a:pt x="3543695" y="0"/>
                </a:lnTo>
                <a:lnTo>
                  <a:pt x="3543695" y="1136390"/>
                </a:lnTo>
                <a:lnTo>
                  <a:pt x="0" y="11363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9" r="25100"/>
          <a:stretch/>
        </p:blipFill>
        <p:spPr>
          <a:xfrm>
            <a:off x="10373969" y="1030"/>
            <a:ext cx="7907853" cy="10287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54751" y="2062490"/>
            <a:ext cx="2952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PT Sans" panose="020B0503020203020204" pitchFamily="34" charset="-52"/>
              </a:rPr>
              <a:t>РАСПИСАНИЕ</a:t>
            </a:r>
            <a:endParaRPr lang="ru-RU" sz="3600" b="1" dirty="0">
              <a:latin typeface="PT Sans" panose="020B0503020203020204" pitchFamily="34" charset="-52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854449"/>
            <a:ext cx="1601230" cy="160123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037728" y="4913697"/>
            <a:ext cx="29225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PT Sans" panose="020B0503020203020204" pitchFamily="34" charset="-52"/>
              </a:rPr>
              <a:t>https://ruz.spbstu.ru/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37728" y="4193399"/>
            <a:ext cx="4365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PT Sans" panose="020B0503020203020204" pitchFamily="34" charset="-52"/>
              </a:rPr>
              <a:t>Сайт электронного расписания</a:t>
            </a:r>
            <a:endParaRPr lang="ru-RU" sz="2400" dirty="0"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45828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90600" y="571500"/>
            <a:ext cx="3543696" cy="1136390"/>
          </a:xfrm>
          <a:custGeom>
            <a:avLst/>
            <a:gdLst/>
            <a:ahLst/>
            <a:cxnLst/>
            <a:rect l="l" t="t" r="r" b="b"/>
            <a:pathLst>
              <a:path w="3543696" h="1136390">
                <a:moveTo>
                  <a:pt x="0" y="0"/>
                </a:moveTo>
                <a:lnTo>
                  <a:pt x="3543695" y="0"/>
                </a:lnTo>
                <a:lnTo>
                  <a:pt x="3543695" y="1136390"/>
                </a:lnTo>
                <a:lnTo>
                  <a:pt x="0" y="11363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TextBox 6"/>
          <p:cNvSpPr txBox="1"/>
          <p:nvPr/>
        </p:nvSpPr>
        <p:spPr>
          <a:xfrm>
            <a:off x="2514600" y="1562100"/>
            <a:ext cx="53069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PT Sans" panose="020B0503020203020204" pitchFamily="34" charset="-52"/>
              </a:rPr>
              <a:t>КОРПОРАТИВНАЯ ПОЧТА</a:t>
            </a:r>
            <a:endParaRPr lang="ru-RU" sz="3600" b="1" dirty="0">
              <a:latin typeface="PT Sans" panose="020B0503020203020204" pitchFamily="34" charset="-52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3400" y="2213874"/>
            <a:ext cx="9525000" cy="7940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 smtClean="0">
                <a:latin typeface="PT Sans" panose="020B0503020203020204" pitchFamily="34" charset="-52"/>
              </a:rPr>
              <a:t>Вам </a:t>
            </a:r>
            <a:r>
              <a:rPr lang="ru-RU" sz="2000" dirty="0">
                <a:latin typeface="PT Sans" panose="020B0503020203020204" pitchFamily="34" charset="-52"/>
              </a:rPr>
              <a:t>создана единая учётная запись для доступа к сетевым </a:t>
            </a:r>
            <a:r>
              <a:rPr lang="ru-RU" sz="2000" dirty="0" smtClean="0">
                <a:latin typeface="PT Sans" panose="020B0503020203020204" pitchFamily="34" charset="-52"/>
              </a:rPr>
              <a:t>и </a:t>
            </a:r>
            <a:r>
              <a:rPr lang="ru-RU" sz="2000" dirty="0">
                <a:latin typeface="PT Sans" panose="020B0503020203020204" pitchFamily="34" charset="-52"/>
              </a:rPr>
              <a:t>информационным ресурсам </a:t>
            </a:r>
            <a:r>
              <a:rPr lang="ru-RU" sz="2000" dirty="0" err="1">
                <a:latin typeface="PT Sans" panose="020B0503020203020204" pitchFamily="34" charset="-52"/>
              </a:rPr>
              <a:t>СПбПУ</a:t>
            </a:r>
            <a:r>
              <a:rPr lang="ru-RU" sz="2000" dirty="0" smtClean="0">
                <a:latin typeface="PT Sans" panose="020B0503020203020204" pitchFamily="34" charset="-52"/>
              </a:rPr>
              <a:t>.  Учётная </a:t>
            </a:r>
            <a:r>
              <a:rPr lang="ru-RU" sz="2000" dirty="0">
                <a:latin typeface="PT Sans" panose="020B0503020203020204" pitchFamily="34" charset="-52"/>
              </a:rPr>
              <a:t>запись имеет следующие атрибуты: </a:t>
            </a:r>
            <a:endParaRPr lang="ru-RU" sz="2000" dirty="0" smtClean="0">
              <a:latin typeface="PT Sans" panose="020B0503020203020204" pitchFamily="34" charset="-52"/>
            </a:endParaRPr>
          </a:p>
          <a:p>
            <a:pPr>
              <a:lnSpc>
                <a:spcPct val="150000"/>
              </a:lnSpc>
            </a:pPr>
            <a:r>
              <a:rPr lang="ru-RU" sz="2000" b="1" dirty="0" smtClean="0">
                <a:latin typeface="PT Sans" panose="020B0503020203020204" pitchFamily="34" charset="-52"/>
              </a:rPr>
              <a:t>логин</a:t>
            </a:r>
            <a:r>
              <a:rPr lang="ru-RU" sz="2000" b="1" dirty="0">
                <a:latin typeface="PT Sans" panose="020B0503020203020204" pitchFamily="34" charset="-52"/>
              </a:rPr>
              <a:t>: </a:t>
            </a:r>
            <a:r>
              <a:rPr lang="ru-RU" sz="2000" b="1" dirty="0" smtClean="0">
                <a:latin typeface="PT Sans" panose="020B0503020203020204" pitchFamily="34" charset="-52"/>
              </a:rPr>
              <a:t>........</a:t>
            </a:r>
            <a:r>
              <a:rPr lang="ru-RU" sz="2000" b="1" dirty="0">
                <a:latin typeface="PT Sans" panose="020B0503020203020204" pitchFamily="34" charset="-52"/>
              </a:rPr>
              <a:t/>
            </a:r>
            <a:br>
              <a:rPr lang="ru-RU" sz="2000" b="1" dirty="0">
                <a:latin typeface="PT Sans" panose="020B0503020203020204" pitchFamily="34" charset="-52"/>
              </a:rPr>
            </a:br>
            <a:r>
              <a:rPr lang="ru-RU" sz="2000" b="1" dirty="0" smtClean="0">
                <a:latin typeface="PT Sans" panose="020B0503020203020204" pitchFamily="34" charset="-52"/>
              </a:rPr>
              <a:t>пароль</a:t>
            </a:r>
            <a:r>
              <a:rPr lang="ru-RU" sz="2000" b="1" dirty="0">
                <a:latin typeface="PT Sans" panose="020B0503020203020204" pitchFamily="34" charset="-52"/>
              </a:rPr>
              <a:t>: </a:t>
            </a:r>
            <a:r>
              <a:rPr lang="ru-RU" sz="2000" b="1" dirty="0" smtClean="0">
                <a:latin typeface="PT Sans" panose="020B0503020203020204" pitchFamily="34" charset="-52"/>
              </a:rPr>
              <a:t>.......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PT Sans" panose="020B0503020203020204" pitchFamily="34" charset="-52"/>
              </a:rPr>
              <a:t>Единый логин и пароль был выслан на электронную почту, указанную вами при поступлении.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latin typeface="PT Sans" panose="020B0503020203020204" pitchFamily="34" charset="-52"/>
              </a:rPr>
              <a:t>Единая </a:t>
            </a:r>
            <a:r>
              <a:rPr lang="ru-RU" sz="2000" dirty="0">
                <a:latin typeface="PT Sans" panose="020B0503020203020204" pitchFamily="34" charset="-52"/>
              </a:rPr>
              <a:t>система аутентификации используется для обеспечения доступа к</a:t>
            </a:r>
            <a:r>
              <a:rPr lang="ru-RU" sz="2000" dirty="0" smtClean="0">
                <a:latin typeface="PT Sans" panose="020B0503020203020204" pitchFamily="34" charset="-52"/>
              </a:rPr>
              <a:t>:</a:t>
            </a:r>
            <a:endParaRPr lang="ru-RU" sz="2000" dirty="0">
              <a:latin typeface="PT Sans" panose="020B0503020203020204" pitchFamily="34" charset="-5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latin typeface="PT Sans" panose="020B0503020203020204" pitchFamily="34" charset="-52"/>
              </a:rPr>
              <a:t> </a:t>
            </a:r>
            <a:r>
              <a:rPr lang="ru-RU" sz="2000" dirty="0" smtClean="0">
                <a:latin typeface="PT Sans" panose="020B0503020203020204" pitchFamily="34" charset="-52"/>
              </a:rPr>
              <a:t> Службе </a:t>
            </a:r>
            <a:r>
              <a:rPr lang="ru-RU" sz="2000" dirty="0">
                <a:latin typeface="PT Sans" panose="020B0503020203020204" pitchFamily="34" charset="-52"/>
              </a:rPr>
              <a:t>студенческой почты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latin typeface="PT Sans" panose="020B0503020203020204" pitchFamily="34" charset="-52"/>
              </a:rPr>
              <a:t> </a:t>
            </a:r>
            <a:r>
              <a:rPr lang="ru-RU" sz="2000" dirty="0" smtClean="0">
                <a:latin typeface="PT Sans" panose="020B0503020203020204" pitchFamily="34" charset="-52"/>
              </a:rPr>
              <a:t> Порталам </a:t>
            </a:r>
            <a:r>
              <a:rPr lang="ru-RU" sz="2000" dirty="0">
                <a:latin typeface="PT Sans" panose="020B0503020203020204" pitchFamily="34" charset="-52"/>
              </a:rPr>
              <a:t>распределённой системы электронного обучения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latin typeface="PT Sans" panose="020B0503020203020204" pitchFamily="34" charset="-52"/>
              </a:rPr>
              <a:t> </a:t>
            </a:r>
            <a:r>
              <a:rPr lang="ru-RU" sz="2000" dirty="0" smtClean="0">
                <a:latin typeface="PT Sans" panose="020B0503020203020204" pitchFamily="34" charset="-52"/>
              </a:rPr>
              <a:t> Личному </a:t>
            </a:r>
            <a:r>
              <a:rPr lang="ru-RU" sz="2000" dirty="0">
                <a:latin typeface="PT Sans" panose="020B0503020203020204" pitchFamily="34" charset="-52"/>
              </a:rPr>
              <a:t>кабинету </a:t>
            </a:r>
            <a:r>
              <a:rPr lang="ru-RU" sz="2000" dirty="0" smtClean="0">
                <a:latin typeface="PT Sans" panose="020B0503020203020204" pitchFamily="34" charset="-52"/>
              </a:rPr>
              <a:t>обучающегося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latin typeface="PT Sans" panose="020B0503020203020204" pitchFamily="34" charset="-52"/>
              </a:rPr>
              <a:t>Служба студенческой корпоративной почты </a:t>
            </a:r>
            <a:r>
              <a:rPr lang="en-US" sz="2000" dirty="0">
                <a:latin typeface="PT Sans" panose="020B0503020203020204" pitchFamily="34" charset="-52"/>
                <a:hlinkClick r:id="rId3"/>
              </a:rPr>
              <a:t>http</a:t>
            </a:r>
            <a:r>
              <a:rPr lang="en-US" sz="2000" dirty="0" smtClean="0">
                <a:latin typeface="PT Sans" panose="020B0503020203020204" pitchFamily="34" charset="-52"/>
                <a:hlinkClick r:id="rId3"/>
              </a:rPr>
              <a:t>://mail.spbstu.ru</a:t>
            </a:r>
            <a:r>
              <a:rPr lang="ru-RU" sz="2000" dirty="0" smtClean="0">
                <a:latin typeface="PT Sans" panose="020B0503020203020204" pitchFamily="34" charset="-52"/>
              </a:rPr>
              <a:t> </a:t>
            </a:r>
            <a:endParaRPr lang="en-US" sz="2000" dirty="0">
              <a:latin typeface="PT Sans" panose="020B0503020203020204" pitchFamily="34" charset="-52"/>
            </a:endParaRPr>
          </a:p>
          <a:p>
            <a:pPr>
              <a:lnSpc>
                <a:spcPct val="150000"/>
              </a:lnSpc>
            </a:pPr>
            <a:r>
              <a:rPr lang="ru-RU" sz="2000" dirty="0" smtClean="0">
                <a:latin typeface="PT Sans" panose="020B0503020203020204" pitchFamily="34" charset="-52"/>
              </a:rPr>
              <a:t>Адрес студенческой почты:      </a:t>
            </a:r>
            <a:r>
              <a:rPr lang="ru-RU" sz="2000" b="1" dirty="0" smtClean="0">
                <a:latin typeface="PT Sans" panose="020B0503020203020204" pitchFamily="34" charset="-52"/>
              </a:rPr>
              <a:t>логин@edu.spbstu.ru</a:t>
            </a:r>
            <a:r>
              <a:rPr lang="ru-RU" sz="2000" dirty="0" smtClean="0">
                <a:latin typeface="PT Sans" panose="020B0503020203020204" pitchFamily="34" charset="-52"/>
              </a:rPr>
              <a:t> </a:t>
            </a:r>
            <a:r>
              <a:rPr lang="ru-RU" sz="2000" dirty="0">
                <a:latin typeface="PT Sans" panose="020B0503020203020204" pitchFamily="34" charset="-52"/>
              </a:rPr>
              <a:t>(логин без префикса EDU)</a:t>
            </a:r>
          </a:p>
          <a:p>
            <a:pPr>
              <a:lnSpc>
                <a:spcPct val="150000"/>
              </a:lnSpc>
            </a:pPr>
            <a:endParaRPr lang="ru-RU" sz="2000" dirty="0" smtClean="0">
              <a:latin typeface="PT Sans" panose="020B0503020203020204" pitchFamily="34" charset="-52"/>
            </a:endParaRPr>
          </a:p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rgbClr val="0A0A0A"/>
                </a:solidFill>
                <a:latin typeface="PT Sans" panose="020B0503020203020204" pitchFamily="34" charset="-52"/>
              </a:rPr>
              <a:t>Получить </a:t>
            </a:r>
            <a:r>
              <a:rPr lang="ru-RU" sz="2000" dirty="0">
                <a:solidFill>
                  <a:srgbClr val="0A0A0A"/>
                </a:solidFill>
                <a:latin typeface="PT Sans" panose="020B0503020203020204" pitchFamily="34" charset="-52"/>
              </a:rPr>
              <a:t>единый логин и пароль можно </a:t>
            </a:r>
            <a:r>
              <a:rPr lang="ru-RU" sz="2000" dirty="0" smtClean="0">
                <a:solidFill>
                  <a:srgbClr val="0A0A0A"/>
                </a:solidFill>
                <a:latin typeface="PT Sans" panose="020B0503020203020204" pitchFamily="34" charset="-52"/>
              </a:rPr>
              <a:t> так же по </a:t>
            </a:r>
            <a:r>
              <a:rPr lang="ru-RU" sz="2000" dirty="0">
                <a:solidFill>
                  <a:srgbClr val="0A0A0A"/>
                </a:solidFill>
                <a:latin typeface="PT Sans" panose="020B0503020203020204" pitchFamily="34" charset="-52"/>
              </a:rPr>
              <a:t>личному электронному пропуску в информационных </a:t>
            </a:r>
            <a:r>
              <a:rPr lang="ru-RU" sz="2000" dirty="0" smtClean="0">
                <a:solidFill>
                  <a:srgbClr val="0A0A0A"/>
                </a:solidFill>
                <a:latin typeface="PT Sans" panose="020B0503020203020204" pitchFamily="34" charset="-52"/>
              </a:rPr>
              <a:t>киосках.</a:t>
            </a:r>
            <a:endParaRPr lang="ru-RU" sz="2000" dirty="0" smtClean="0">
              <a:latin typeface="PT Sans" panose="020B0503020203020204" pitchFamily="34" charset="-52"/>
            </a:endParaRPr>
          </a:p>
          <a:p>
            <a:pPr>
              <a:lnSpc>
                <a:spcPct val="150000"/>
              </a:lnSpc>
            </a:pPr>
            <a:r>
              <a:rPr lang="ru-RU" sz="2000" dirty="0">
                <a:latin typeface="PT Sans" panose="020B0503020203020204" pitchFamily="34" charset="-52"/>
              </a:rPr>
              <a:t>Посредством указанных терминалов студенты могут самостоятельно оформить и получить на руки ряд </a:t>
            </a:r>
            <a:r>
              <a:rPr lang="ru-RU" sz="2000" b="1" dirty="0" smtClean="0">
                <a:latin typeface="PT Sans" panose="020B0503020203020204" pitchFamily="34" charset="-52"/>
              </a:rPr>
              <a:t>справок</a:t>
            </a:r>
            <a:r>
              <a:rPr lang="ru-RU" sz="2000" dirty="0" smtClean="0">
                <a:latin typeface="PT Sans" panose="020B0503020203020204" pitchFamily="34" charset="-52"/>
              </a:rPr>
              <a:t>.</a:t>
            </a:r>
            <a:endParaRPr lang="ru-RU" sz="2000" dirty="0">
              <a:latin typeface="PT Sans" panose="020B0503020203020204" pitchFamily="34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080" y="0"/>
            <a:ext cx="8049577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478000" y="419100"/>
            <a:ext cx="3543696" cy="1136390"/>
          </a:xfrm>
          <a:custGeom>
            <a:avLst/>
            <a:gdLst/>
            <a:ahLst/>
            <a:cxnLst/>
            <a:rect l="l" t="t" r="r" b="b"/>
            <a:pathLst>
              <a:path w="3543696" h="1136390">
                <a:moveTo>
                  <a:pt x="0" y="0"/>
                </a:moveTo>
                <a:lnTo>
                  <a:pt x="3543695" y="0"/>
                </a:lnTo>
                <a:lnTo>
                  <a:pt x="3543695" y="1136390"/>
                </a:lnTo>
                <a:lnTo>
                  <a:pt x="0" y="11363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5621318" cy="37520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515101"/>
            <a:ext cx="5651707" cy="37719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3" t="3268"/>
          <a:stretch/>
        </p:blipFill>
        <p:spPr>
          <a:xfrm>
            <a:off x="-4" y="3395724"/>
            <a:ext cx="5651710" cy="371752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082373" y="2091035"/>
            <a:ext cx="63245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PT Sans" panose="020B0503020203020204" pitchFamily="34" charset="-52"/>
              </a:rPr>
              <a:t>ЛИЧНЫЙ КАБИНЕТ СТУДЕНТА</a:t>
            </a:r>
          </a:p>
          <a:p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346527" y="3323598"/>
            <a:ext cx="9144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PT Sans" pitchFamily="34" charset="-52"/>
                <a:ea typeface="PT Sans" pitchFamily="34" charset="-52"/>
              </a:rPr>
              <a:t>https://my.spbstu.ru/</a:t>
            </a:r>
            <a:endParaRPr lang="ru-RU" dirty="0" smtClean="0">
              <a:solidFill>
                <a:srgbClr val="0070C0"/>
              </a:solidFill>
              <a:latin typeface="PT Sans" panose="020B0503020203020204" pitchFamily="34" charset="-52"/>
            </a:endParaRPr>
          </a:p>
          <a:p>
            <a:pPr fontAlgn="base"/>
            <a:endParaRPr lang="ru-RU" dirty="0">
              <a:solidFill>
                <a:srgbClr val="0A0A0A"/>
              </a:solidFill>
              <a:latin typeface="PT Sans" panose="020B0503020203020204" pitchFamily="34" charset="-52"/>
            </a:endParaRPr>
          </a:p>
          <a:p>
            <a:pPr fontAlgn="base"/>
            <a:r>
              <a:rPr lang="ru-RU" dirty="0" smtClean="0">
                <a:solidFill>
                  <a:srgbClr val="0A0A0A"/>
                </a:solidFill>
                <a:latin typeface="PT Sans" panose="020B0503020203020204" pitchFamily="34" charset="-52"/>
              </a:rPr>
              <a:t>Что есть в личном кабинете:</a:t>
            </a:r>
          </a:p>
          <a:p>
            <a:pPr fontAlgn="base"/>
            <a:endParaRPr lang="ru-RU" dirty="0">
              <a:solidFill>
                <a:srgbClr val="0A0A0A"/>
              </a:solidFill>
              <a:latin typeface="PT Sans" panose="020B0503020203020204" pitchFamily="34" charset="-52"/>
            </a:endParaRP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A0A0A"/>
                </a:solidFill>
                <a:latin typeface="PT Sans" panose="020B0503020203020204" pitchFamily="34" charset="-52"/>
              </a:rPr>
              <a:t> новости;</a:t>
            </a: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A0A0A"/>
                </a:solidFill>
                <a:latin typeface="PT Sans" panose="020B0503020203020204" pitchFamily="34" charset="-52"/>
              </a:rPr>
              <a:t> общие данные </a:t>
            </a:r>
            <a:r>
              <a:rPr lang="ru-RU" dirty="0" smtClean="0">
                <a:solidFill>
                  <a:srgbClr val="0A0A0A"/>
                </a:solidFill>
                <a:latin typeface="PT Sans" panose="020B0503020203020204" pitchFamily="34" charset="-52"/>
              </a:rPr>
              <a:t>о студенте;</a:t>
            </a:r>
            <a:endParaRPr lang="ru-RU" dirty="0">
              <a:solidFill>
                <a:srgbClr val="0A0A0A"/>
              </a:solidFill>
              <a:latin typeface="PT Sans" panose="020B0503020203020204" pitchFamily="34" charset="-52"/>
            </a:endParaRP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A0A0A"/>
                </a:solidFill>
                <a:latin typeface="PT Sans" panose="020B0503020203020204" pitchFamily="34" charset="-52"/>
              </a:rPr>
              <a:t> </a:t>
            </a:r>
            <a:r>
              <a:rPr lang="ru-RU" dirty="0" smtClean="0">
                <a:solidFill>
                  <a:srgbClr val="0A0A0A"/>
                </a:solidFill>
                <a:latin typeface="PT Sans" panose="020B0503020203020204" pitchFamily="34" charset="-52"/>
              </a:rPr>
              <a:t>информация </a:t>
            </a:r>
            <a:r>
              <a:rPr lang="ru-RU" dirty="0">
                <a:solidFill>
                  <a:srgbClr val="0A0A0A"/>
                </a:solidFill>
                <a:latin typeface="PT Sans" panose="020B0503020203020204" pitchFamily="34" charset="-52"/>
              </a:rPr>
              <a:t>об учебном плане;</a:t>
            </a: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A0A0A"/>
                </a:solidFill>
                <a:latin typeface="PT Sans" panose="020B0503020203020204" pitchFamily="34" charset="-52"/>
              </a:rPr>
              <a:t> электронная зачётная книжка;</a:t>
            </a: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A0A0A"/>
                </a:solidFill>
                <a:latin typeface="PT Sans" panose="020B0503020203020204" pitchFamily="34" charset="-52"/>
              </a:rPr>
              <a:t> сведения о назначенной стипендии, при её наличии;</a:t>
            </a: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A0A0A"/>
                </a:solidFill>
                <a:latin typeface="PT Sans" panose="020B0503020203020204" pitchFamily="34" charset="-52"/>
              </a:rPr>
              <a:t> данные о договоре и платежах в разделе Административная деятельность - Финансы;</a:t>
            </a: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A0A0A"/>
                </a:solidFill>
                <a:latin typeface="PT Sans" panose="020B0503020203020204" pitchFamily="34" charset="-52"/>
              </a:rPr>
              <a:t> расписание;</a:t>
            </a: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A0A0A"/>
                </a:solidFill>
                <a:latin typeface="PT Sans" panose="020B0503020203020204" pitchFamily="34" charset="-52"/>
              </a:rPr>
              <a:t> электронное портфолио и др.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411995" y="8191500"/>
            <a:ext cx="9144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latin typeface="PT Sans" panose="020B0503020203020204" pitchFamily="34" charset="-52"/>
              </a:rPr>
              <a:t>Единая служба технической поддержки</a:t>
            </a:r>
          </a:p>
          <a:p>
            <a:r>
              <a:rPr lang="ru-RU" dirty="0" smtClean="0">
                <a:latin typeface="PT Sans" panose="020B0503020203020204" pitchFamily="34" charset="-52"/>
                <a:hlinkClick r:id="rId7"/>
              </a:rPr>
              <a:t>support@spbstu.ru</a:t>
            </a:r>
            <a:endParaRPr lang="ru-RU" dirty="0"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41993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143" y="1295881"/>
            <a:ext cx="13685714" cy="769523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62400" y="1409700"/>
            <a:ext cx="4572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2844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952" y="1286357"/>
            <a:ext cx="13638095" cy="771428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62400" y="1286357"/>
            <a:ext cx="609600" cy="6567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78851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478000" y="419100"/>
            <a:ext cx="3543696" cy="1136390"/>
          </a:xfrm>
          <a:custGeom>
            <a:avLst/>
            <a:gdLst/>
            <a:ahLst/>
            <a:cxnLst/>
            <a:rect l="l" t="t" r="r" b="b"/>
            <a:pathLst>
              <a:path w="3543696" h="1136390">
                <a:moveTo>
                  <a:pt x="0" y="0"/>
                </a:moveTo>
                <a:lnTo>
                  <a:pt x="3543695" y="0"/>
                </a:lnTo>
                <a:lnTo>
                  <a:pt x="3543695" y="1136390"/>
                </a:lnTo>
                <a:lnTo>
                  <a:pt x="0" y="11363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5" r="1749"/>
          <a:stretch/>
        </p:blipFill>
        <p:spPr>
          <a:xfrm>
            <a:off x="0" y="-46338"/>
            <a:ext cx="7463482" cy="10363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39400" y="1878655"/>
            <a:ext cx="41558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PT Sans" panose="020B0503020203020204" pitchFamily="34" charset="-52"/>
              </a:rPr>
              <a:t>ОПЛАТА ОБУЧЕНИЯ</a:t>
            </a:r>
            <a:endParaRPr lang="ru-RU" sz="3600" b="1" dirty="0">
              <a:latin typeface="PT Sans" panose="020B0503020203020204" pitchFamily="34" charset="-5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534400" y="2774114"/>
            <a:ext cx="6275372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latin typeface="PT Sans" panose="020B0503020203020204" pitchFamily="34" charset="-52"/>
              </a:rPr>
              <a:t>Через систему Электронные платежи  </a:t>
            </a:r>
            <a:r>
              <a:rPr lang="ru-RU" sz="2000" dirty="0" smtClean="0">
                <a:solidFill>
                  <a:srgbClr val="FF9900"/>
                </a:solidFill>
                <a:latin typeface="PT Sans Narrow" pitchFamily="34" charset="-52"/>
                <a:ea typeface="PT Sans Narrow" pitchFamily="34" charset="-52"/>
                <a:hlinkClick r:id="rId6"/>
              </a:rPr>
              <a:t>https</a:t>
            </a:r>
            <a:r>
              <a:rPr lang="ru-RU" sz="2000" dirty="0">
                <a:solidFill>
                  <a:srgbClr val="FF9900"/>
                </a:solidFill>
                <a:latin typeface="PT Sans Narrow" pitchFamily="34" charset="-52"/>
                <a:ea typeface="PT Sans Narrow" pitchFamily="34" charset="-52"/>
                <a:hlinkClick r:id="rId6"/>
              </a:rPr>
              <a:t>://pay.spbstu.ru</a:t>
            </a:r>
            <a:endParaRPr lang="ru-RU" sz="2000" dirty="0">
              <a:solidFill>
                <a:srgbClr val="FF9900"/>
              </a:solidFill>
              <a:latin typeface="PT Sans Narrow" pitchFamily="34" charset="-52"/>
              <a:ea typeface="PT Sans Narrow" pitchFamily="34" charset="-52"/>
            </a:endParaRPr>
          </a:p>
          <a:p>
            <a:endParaRPr lang="ru-RU" dirty="0">
              <a:latin typeface="PT Sans" panose="020B0503020203020204" pitchFamily="34" charset="-52"/>
            </a:endParaRPr>
          </a:p>
        </p:txBody>
      </p:sp>
      <p:pic>
        <p:nvPicPr>
          <p:cNvPr id="9" name="Рисунок 8" descr="pay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00" y="4066776"/>
            <a:ext cx="9022217" cy="47244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534400" y="2774114"/>
            <a:ext cx="6275372" cy="12926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latin typeface="PT Sans" panose="020B0503020203020204" pitchFamily="34" charset="-52"/>
              </a:rPr>
              <a:t>Через систему Электронные платежи  </a:t>
            </a:r>
            <a:r>
              <a:rPr lang="ru-RU" sz="2000" dirty="0" smtClean="0">
                <a:solidFill>
                  <a:srgbClr val="FF9900"/>
                </a:solidFill>
                <a:latin typeface="PT Sans Narrow" pitchFamily="34" charset="-52"/>
                <a:ea typeface="PT Sans Narrow" pitchFamily="34" charset="-52"/>
                <a:hlinkClick r:id="rId6"/>
              </a:rPr>
              <a:t>https</a:t>
            </a:r>
            <a:r>
              <a:rPr lang="ru-RU" sz="2000" dirty="0">
                <a:solidFill>
                  <a:srgbClr val="FF9900"/>
                </a:solidFill>
                <a:latin typeface="PT Sans Narrow" pitchFamily="34" charset="-52"/>
                <a:ea typeface="PT Sans Narrow" pitchFamily="34" charset="-52"/>
                <a:hlinkClick r:id="rId6"/>
              </a:rPr>
              <a:t>://</a:t>
            </a:r>
            <a:r>
              <a:rPr lang="ru-RU" sz="2000" dirty="0" smtClean="0">
                <a:solidFill>
                  <a:srgbClr val="FF9900"/>
                </a:solidFill>
                <a:latin typeface="PT Sans Narrow" pitchFamily="34" charset="-52"/>
                <a:ea typeface="PT Sans Narrow" pitchFamily="34" charset="-52"/>
                <a:hlinkClick r:id="rId6"/>
              </a:rPr>
              <a:t>pay.spbstu.ru</a:t>
            </a:r>
            <a:endParaRPr lang="ru-RU" sz="2000" dirty="0" smtClean="0">
              <a:solidFill>
                <a:srgbClr val="FF9900"/>
              </a:solidFill>
              <a:latin typeface="PT Sans Narrow" pitchFamily="34" charset="-52"/>
              <a:ea typeface="PT Sans Narrow" pitchFamily="34" charset="-52"/>
            </a:endParaRPr>
          </a:p>
          <a:p>
            <a:endParaRPr lang="ru-RU" sz="2000" dirty="0" smtClean="0">
              <a:solidFill>
                <a:srgbClr val="FF9900"/>
              </a:solidFill>
              <a:latin typeface="PT Sans Narrow" pitchFamily="34" charset="-52"/>
              <a:ea typeface="PT Sans Narrow" pitchFamily="34" charset="-52"/>
            </a:endParaRPr>
          </a:p>
          <a:p>
            <a:r>
              <a:rPr lang="ru-RU" sz="2000" dirty="0" smtClean="0">
                <a:solidFill>
                  <a:srgbClr val="FF9900"/>
                </a:solidFill>
                <a:latin typeface="PT Sans Narrow" pitchFamily="34" charset="-52"/>
                <a:ea typeface="PT Sans Narrow" pitchFamily="34" charset="-52"/>
              </a:rPr>
              <a:t>Ввести только номер договора – Нажать Оплатить</a:t>
            </a:r>
            <a:endParaRPr lang="ru-RU" sz="2000" dirty="0">
              <a:solidFill>
                <a:srgbClr val="FF9900"/>
              </a:solidFill>
              <a:latin typeface="PT Sans Narrow" pitchFamily="34" charset="-52"/>
              <a:ea typeface="PT Sans Narrow" pitchFamily="34" charset="-52"/>
            </a:endParaRPr>
          </a:p>
          <a:p>
            <a:endParaRPr lang="ru-RU" dirty="0"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7561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90600" y="571500"/>
            <a:ext cx="3543696" cy="1136390"/>
          </a:xfrm>
          <a:custGeom>
            <a:avLst/>
            <a:gdLst/>
            <a:ahLst/>
            <a:cxnLst/>
            <a:rect l="l" t="t" r="r" b="b"/>
            <a:pathLst>
              <a:path w="3543696" h="1136390">
                <a:moveTo>
                  <a:pt x="0" y="0"/>
                </a:moveTo>
                <a:lnTo>
                  <a:pt x="3543695" y="0"/>
                </a:lnTo>
                <a:lnTo>
                  <a:pt x="3543695" y="1136390"/>
                </a:lnTo>
                <a:lnTo>
                  <a:pt x="0" y="11363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TextBox 6"/>
          <p:cNvSpPr txBox="1"/>
          <p:nvPr/>
        </p:nvSpPr>
        <p:spPr>
          <a:xfrm>
            <a:off x="4534296" y="2171700"/>
            <a:ext cx="47527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PT Sans" panose="020B0503020203020204" pitchFamily="34" charset="-52"/>
              </a:rPr>
              <a:t>СОТРУДНИКИ ЦЕНТРА</a:t>
            </a:r>
            <a:endParaRPr lang="ru-RU" sz="3600" b="1" dirty="0">
              <a:latin typeface="PT Sans" panose="020B0503020203020204" pitchFamily="34" charset="-52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72265" y="3086100"/>
            <a:ext cx="9144000" cy="609397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 smtClean="0">
                <a:latin typeface="PT Sans" panose="020B0503020203020204" pitchFamily="34" charset="-52"/>
              </a:rPr>
              <a:t>Директор центра: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latin typeface="PT Sans" panose="020B0503020203020204" pitchFamily="34" charset="-52"/>
              </a:rPr>
              <a:t>СМИРНОВА </a:t>
            </a:r>
            <a:r>
              <a:rPr lang="ru-RU" sz="2000" dirty="0">
                <a:latin typeface="PT Sans" panose="020B0503020203020204" pitchFamily="34" charset="-52"/>
              </a:rPr>
              <a:t>Ольга </a:t>
            </a:r>
            <a:r>
              <a:rPr lang="ru-RU" sz="2000" dirty="0" smtClean="0">
                <a:latin typeface="PT Sans" panose="020B0503020203020204" pitchFamily="34" charset="-52"/>
              </a:rPr>
              <a:t>Петровна</a:t>
            </a:r>
          </a:p>
          <a:p>
            <a:pPr>
              <a:lnSpc>
                <a:spcPct val="150000"/>
              </a:lnSpc>
            </a:pPr>
            <a:endParaRPr lang="ru-RU" sz="2000" dirty="0">
              <a:latin typeface="PT Sans" panose="020B0503020203020204" pitchFamily="34" charset="-52"/>
            </a:endParaRPr>
          </a:p>
          <a:p>
            <a:pPr>
              <a:lnSpc>
                <a:spcPct val="150000"/>
              </a:lnSpc>
            </a:pPr>
            <a:r>
              <a:rPr lang="ru-RU" sz="2000" b="1" dirty="0" smtClean="0">
                <a:latin typeface="PT Sans" panose="020B0503020203020204" pitchFamily="34" charset="-52"/>
              </a:rPr>
              <a:t>Ведущий специалист: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latin typeface="PT Sans" panose="020B0503020203020204" pitchFamily="34" charset="-52"/>
              </a:rPr>
              <a:t>БАРАНОВА </a:t>
            </a:r>
            <a:r>
              <a:rPr lang="ru-RU" sz="2000" dirty="0">
                <a:latin typeface="PT Sans" panose="020B0503020203020204" pitchFamily="34" charset="-52"/>
              </a:rPr>
              <a:t>Карина </a:t>
            </a:r>
            <a:r>
              <a:rPr lang="ru-RU" sz="2000" dirty="0" smtClean="0">
                <a:latin typeface="PT Sans" panose="020B0503020203020204" pitchFamily="34" charset="-52"/>
              </a:rPr>
              <a:t>Арсеновна</a:t>
            </a:r>
          </a:p>
          <a:p>
            <a:pPr>
              <a:lnSpc>
                <a:spcPct val="150000"/>
              </a:lnSpc>
            </a:pPr>
            <a:endParaRPr lang="ru-RU" sz="2000" dirty="0">
              <a:latin typeface="PT Sans" panose="020B0503020203020204" pitchFamily="34" charset="-52"/>
            </a:endParaRPr>
          </a:p>
          <a:p>
            <a:pPr>
              <a:lnSpc>
                <a:spcPct val="150000"/>
              </a:lnSpc>
            </a:pPr>
            <a:r>
              <a:rPr lang="ru-RU" sz="2000" b="1" dirty="0" smtClean="0">
                <a:latin typeface="PT Sans" panose="020B0503020203020204" pitchFamily="34" charset="-52"/>
              </a:rPr>
              <a:t>Специалист: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latin typeface="PT Sans" panose="020B0503020203020204" pitchFamily="34" charset="-52"/>
              </a:rPr>
              <a:t>ГЕРЧИНА Татьяна Евгеньевна</a:t>
            </a:r>
          </a:p>
          <a:p>
            <a:pPr>
              <a:lnSpc>
                <a:spcPct val="150000"/>
              </a:lnSpc>
            </a:pPr>
            <a:endParaRPr lang="ru-RU" sz="2000" dirty="0">
              <a:latin typeface="PT Sans" panose="020B0503020203020204" pitchFamily="34" charset="-52"/>
            </a:endParaRPr>
          </a:p>
          <a:p>
            <a:pPr>
              <a:lnSpc>
                <a:spcPct val="150000"/>
              </a:lnSpc>
            </a:pPr>
            <a:r>
              <a:rPr lang="ru-RU" sz="2000" b="1" dirty="0" smtClean="0">
                <a:latin typeface="PT Sans" panose="020B0503020203020204" pitchFamily="34" charset="-52"/>
              </a:rPr>
              <a:t>Приемные часы: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PT Sans" pitchFamily="34" charset="-52"/>
                <a:ea typeface="PT Sans" pitchFamily="34" charset="-52"/>
              </a:rPr>
              <a:t>Понедельник – четверг 10.00 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PT Sans" pitchFamily="34" charset="-52"/>
                <a:ea typeface="PT Sans" pitchFamily="34" charset="-52"/>
              </a:rPr>
              <a:t>- 17.00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PT Sans" pitchFamily="34" charset="-52"/>
                <a:ea typeface="PT Sans" pitchFamily="34" charset="-52"/>
              </a:rPr>
              <a:t>Пятница  10.00-16.00 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PT Sans" pitchFamily="34" charset="-52"/>
              <a:ea typeface="PT Sans" pitchFamily="34" charset="-52"/>
            </a:endParaRPr>
          </a:p>
          <a:p>
            <a:pPr>
              <a:lnSpc>
                <a:spcPct val="150000"/>
              </a:lnSpc>
            </a:pPr>
            <a:endParaRPr lang="ru-RU" sz="2000" dirty="0"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60242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</TotalTime>
  <Words>422</Words>
  <Application>Microsoft Office PowerPoint</Application>
  <PresentationFormat>Произвольный</PresentationFormat>
  <Paragraphs>105</Paragraphs>
  <Slides>11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Rubik</vt:lpstr>
      <vt:lpstr>Calibri</vt:lpstr>
      <vt:lpstr>Arial</vt:lpstr>
      <vt:lpstr>PT Sans Narrow</vt:lpstr>
      <vt:lpstr>PT Sans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Natalia Donmez</dc:creator>
  <cp:lastModifiedBy>Karina</cp:lastModifiedBy>
  <cp:revision>31</cp:revision>
  <dcterms:created xsi:type="dcterms:W3CDTF">2006-08-16T00:00:00Z</dcterms:created>
  <dcterms:modified xsi:type="dcterms:W3CDTF">2024-10-15T12:34:40Z</dcterms:modified>
  <dc:identifier>DAFvu5NXlUI</dc:identifier>
</cp:coreProperties>
</file>