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6" r:id="rId4"/>
    <p:sldId id="262" r:id="rId5"/>
    <p:sldId id="267" r:id="rId6"/>
    <p:sldId id="268" r:id="rId7"/>
    <p:sldId id="269" r:id="rId8"/>
    <p:sldId id="260" r:id="rId9"/>
    <p:sldId id="264" r:id="rId10"/>
    <p:sldId id="259" r:id="rId11"/>
    <p:sldId id="25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ubik"/>
      <p:regular r:id="rId18"/>
      <p:bold r:id="rId19"/>
      <p:italic r:id="rId20"/>
      <p:boldItalic r:id="rId21"/>
    </p:embeddedFont>
    <p:embeddedFont>
      <p:font typeface="PT Sans" panose="020B0503020203020204" pitchFamily="34" charset="-52"/>
      <p:regular r:id="rId22"/>
      <p:bold r:id="rId23"/>
      <p:italic r:id="rId24"/>
      <p:boldItalic r:id="rId25"/>
    </p:embeddedFont>
    <p:embeddedFont>
      <p:font typeface="PT Sans Narrow" panose="020B0506020203020204" pitchFamily="34" charset="-52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BE28A-1870-42D8-BB33-C67A68C3F06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664F0-CCA6-40F7-8885-07F4DEC57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1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k.spbstu.ru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pay@spbstu.ru" TargetMode="External"/><Relationship Id="rId5" Type="http://schemas.openxmlformats.org/officeDocument/2006/relationships/hyperlink" Target="https://pay.spbstu.ru/" TargetMode="External"/><Relationship Id="rId4" Type="http://schemas.openxmlformats.org/officeDocument/2006/relationships/hyperlink" Target="mailto:lksupport@spbstu.r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1. Через Личный кабинет студента –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3"/>
              </a:rPr>
              <a:t>https://lk.spbstu.ru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Вход в личный кабинет студента осуществляется в соответствии с единой учетной записью. </a:t>
            </a: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Последовательность шагов по оплате указана цифрами (1 -&gt; 2 -&gt; 3)</a:t>
            </a: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 случае проблем необходимо обращаться в </a:t>
            </a:r>
            <a:r>
              <a:rPr lang="ru-RU" sz="1200" dirty="0" err="1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тех.поддержку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4"/>
              </a:rPr>
              <a:t>lksupport@spbstu.ru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 </a:t>
            </a:r>
          </a:p>
          <a:p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Через систему «Электронных платежей» -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5"/>
              </a:rPr>
              <a:t>https://pay.spbstu.ru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После ввода номера договора (лицевого счета), просьба не торопиться – система ищет плательщика. </a:t>
            </a:r>
          </a:p>
          <a:p>
            <a:pPr algn="just"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Назначение платежа выбирается из выпадающего списка, остальные поля – вручную. В случае проблем – обращаться на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pay@spbstu.r</a:t>
            </a:r>
            <a:r>
              <a:rPr lang="ru-RU" sz="1200" dirty="0" smtClean="0">
                <a:hlinkClick r:id="rId6"/>
              </a:rPr>
              <a:t>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  <a:cs typeface="Arial" pitchFamily="34" charset="0"/>
            </a:endParaRPr>
          </a:p>
          <a:p>
            <a:pPr>
              <a:buNone/>
            </a:pPr>
            <a:endParaRPr lang="ru-RU" sz="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664F0-CCA6-40F7-8885-07F4DEC578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80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openxmlformats.org/officeDocument/2006/relationships/hyperlink" Target="https://vk.com/club215312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odoonline@mail.ru" TargetMode="External"/><Relationship Id="rId5" Type="http://schemas.openxmlformats.org/officeDocument/2006/relationships/hyperlink" Target="mailto:czo-ipts@spbstu.ru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://czo-ipts.spbstu.ru/index.htm" TargetMode="Externa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ymail.spbstu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@spbstu.ru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open.spbstu.ru/lk-learne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y.spbstu.ru/" TargetMode="External"/><Relationship Id="rId5" Type="http://schemas.microsoft.com/office/2007/relationships/hdphoto" Target="../media/hdphoto4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659"/>
            <a:ext cx="19351181" cy="11014385"/>
          </a:xfrm>
          <a:custGeom>
            <a:avLst/>
            <a:gdLst/>
            <a:ahLst/>
            <a:cxnLst/>
            <a:rect l="l" t="t" r="r" b="b"/>
            <a:pathLst>
              <a:path w="19351181" h="11014385">
                <a:moveTo>
                  <a:pt x="0" y="0"/>
                </a:moveTo>
                <a:lnTo>
                  <a:pt x="19351181" y="0"/>
                </a:lnTo>
                <a:lnTo>
                  <a:pt x="19351181" y="11014385"/>
                </a:lnTo>
                <a:lnTo>
                  <a:pt x="0" y="110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48" r="-21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8573" y="647980"/>
            <a:ext cx="2110104" cy="1640021"/>
          </a:xfrm>
          <a:custGeom>
            <a:avLst/>
            <a:gdLst/>
            <a:ahLst/>
            <a:cxnLst/>
            <a:rect l="l" t="t" r="r" b="b"/>
            <a:pathLst>
              <a:path w="2110104" h="1640021">
                <a:moveTo>
                  <a:pt x="0" y="0"/>
                </a:moveTo>
                <a:lnTo>
                  <a:pt x="2110104" y="0"/>
                </a:lnTo>
                <a:lnTo>
                  <a:pt x="2110104" y="1640021"/>
                </a:lnTo>
                <a:lnTo>
                  <a:pt x="0" y="164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30" y="1078419"/>
            <a:ext cx="1189873" cy="878581"/>
          </a:xfrm>
          <a:custGeom>
            <a:avLst/>
            <a:gdLst/>
            <a:ahLst/>
            <a:cxnLst/>
            <a:rect l="l" t="t" r="r" b="b"/>
            <a:pathLst>
              <a:path w="1189873" h="878581">
                <a:moveTo>
                  <a:pt x="0" y="0"/>
                </a:moveTo>
                <a:lnTo>
                  <a:pt x="1189873" y="0"/>
                </a:lnTo>
                <a:lnTo>
                  <a:pt x="1189873" y="878580"/>
                </a:lnTo>
                <a:lnTo>
                  <a:pt x="0" y="87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2228098" y="1028700"/>
            <a:ext cx="0" cy="978018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69479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11125200" y="420534"/>
            <a:ext cx="8363466" cy="9866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686300"/>
            <a:ext cx="72282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ЦЕНТР ЗАОЧНОГО 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ОБУЧЕНИЯ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Институт Энергетики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429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128" r="11343" b="-128"/>
          <a:stretch/>
        </p:blipFill>
        <p:spPr>
          <a:xfrm flipH="1">
            <a:off x="-2" y="3735"/>
            <a:ext cx="8229602" cy="10366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7600" y="1156124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КОНТАКТЫ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58200" y="1802455"/>
            <a:ext cx="9474233" cy="88177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                              </a:t>
            </a:r>
            <a:endParaRPr lang="ru-RU" b="1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САЙТ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: </a:t>
            </a: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en-US" u="sng" dirty="0" smtClean="0">
                <a:latin typeface="PT Sans" pitchFamily="34" charset="-52"/>
                <a:ea typeface="PT Sans" pitchFamily="34" charset="-52"/>
              </a:rPr>
              <a:t>https</a:t>
            </a:r>
            <a:r>
              <a:rPr lang="en-US" u="sng" dirty="0">
                <a:latin typeface="PT Sans" pitchFamily="34" charset="-52"/>
                <a:ea typeface="PT Sans" pitchFamily="34" charset="-52"/>
              </a:rPr>
              <a:t>://</a:t>
            </a:r>
            <a:r>
              <a:rPr lang="en-US" u="sng" dirty="0">
                <a:latin typeface="PT Sans" pitchFamily="34" charset="-52"/>
                <a:ea typeface="PT Sans" pitchFamily="34" charset="-52"/>
                <a:hlinkClick r:id="rId4"/>
              </a:rPr>
              <a:t>czo-ipts.spbstu.ru</a:t>
            </a:r>
            <a:r>
              <a:rPr lang="ru-RU" u="sng" dirty="0">
                <a:latin typeface="PT Sans" pitchFamily="34" charset="-52"/>
                <a:ea typeface="PT Sans" pitchFamily="34" charset="-52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новости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расписание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график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учебного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процесса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учебные материалы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сведения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о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преподавателях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правила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оформления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работ</a:t>
            </a:r>
          </a:p>
          <a:p>
            <a:pPr>
              <a:lnSpc>
                <a:spcPct val="150000"/>
              </a:lnSpc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PT Sans" pitchFamily="34" charset="-52"/>
                <a:ea typeface="PT Sans" pitchFamily="34" charset="-52"/>
              </a:rPr>
              <a:t>ЭЛЕКТРОННАЯ ПОЧТА: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для официальных запросов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T Sans" pitchFamily="34" charset="-52"/>
                <a:ea typeface="PT Sans" pitchFamily="34" charset="-52"/>
                <a:hlinkClick r:id="rId5"/>
              </a:rPr>
              <a:t>czo-ipts@spbstu.ru</a:t>
            </a:r>
            <a:r>
              <a:rPr lang="en-US" dirty="0">
                <a:latin typeface="PT Sans" pitchFamily="34" charset="-52"/>
                <a:ea typeface="PT Sans" pitchFamily="34" charset="-52"/>
              </a:rPr>
              <a:t> </a:t>
            </a: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для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переписки,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вопросов</a:t>
            </a:r>
            <a:br>
              <a:rPr lang="ru-RU" dirty="0">
                <a:latin typeface="PT Sans" pitchFamily="34" charset="-52"/>
                <a:ea typeface="PT Sans" pitchFamily="34" charset="-52"/>
              </a:rPr>
            </a:br>
            <a:r>
              <a:rPr lang="en-US" dirty="0">
                <a:latin typeface="PT Sans" pitchFamily="34" charset="-52"/>
                <a:ea typeface="PT Sans" pitchFamily="34" charset="-52"/>
                <a:hlinkClick r:id="rId6"/>
              </a:rPr>
              <a:t>fodoonline@mail.ru</a:t>
            </a: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ТЕЛЕФОНЫ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 8(812)294-42-39,  +7(921)942-13-94</a:t>
            </a: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ПОЧТОВЫЙ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 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АДРЕС: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195251,    г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. Санкт-Петербург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ул. Политехническая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д.29    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Главный учебный корпус, каб.217, </a:t>
            </a: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Центр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заочного обучения ИЭ</a:t>
            </a:r>
            <a:r>
              <a:rPr lang="ru-RU" b="1" dirty="0">
                <a:solidFill>
                  <a:srgbClr val="FF9900"/>
                </a:solidFill>
                <a:latin typeface="PT Sans" pitchFamily="34" charset="-52"/>
                <a:ea typeface="PT Sans" pitchFamily="34" charset="-52"/>
              </a:rPr>
              <a:t/>
            </a:r>
            <a:br>
              <a:rPr lang="ru-RU" b="1" dirty="0">
                <a:solidFill>
                  <a:srgbClr val="FF9900"/>
                </a:solidFill>
                <a:latin typeface="PT Sans" pitchFamily="34" charset="-52"/>
                <a:ea typeface="PT Sans" pitchFamily="34" charset="-52"/>
              </a:rPr>
            </a:br>
            <a:r>
              <a:rPr lang="en-US" dirty="0">
                <a:latin typeface="PT Sans" pitchFamily="34" charset="-52"/>
                <a:ea typeface="PT Sans" pitchFamily="34" charset="-52"/>
              </a:rPr>
              <a:t/>
            </a:r>
            <a:br>
              <a:rPr lang="en-US" dirty="0">
                <a:latin typeface="PT Sans" pitchFamily="34" charset="-52"/>
                <a:ea typeface="PT Sans" pitchFamily="34" charset="-52"/>
              </a:rPr>
            </a:br>
            <a:r>
              <a:rPr lang="ru-RU" b="1" dirty="0" smtClean="0">
                <a:latin typeface="PT Sans" pitchFamily="34" charset="-52"/>
                <a:ea typeface="PT Sans" pitchFamily="34" charset="-52"/>
              </a:rPr>
              <a:t>ГРУППА 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ВКОНТАКТЕ: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T Sans" pitchFamily="34" charset="-52"/>
                <a:ea typeface="PT Sans" pitchFamily="34" charset="-52"/>
                <a:hlinkClick r:id="rId7"/>
              </a:rPr>
              <a:t>https://vk.com/club2153125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6689453"/>
            <a:ext cx="1847850" cy="3266999"/>
          </a:xfrm>
          <a:prstGeom prst="rect">
            <a:avLst/>
          </a:prstGeom>
        </p:spPr>
      </p:pic>
      <p:sp>
        <p:nvSpPr>
          <p:cNvPr id="7" name="AutoShape 2" descr="blob:https://web.whatsapp.com/f216e921-69e6-407c-a2ca-7da69f6b79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7043" y="6660010"/>
            <a:ext cx="1708843" cy="3275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43" y="3086100"/>
            <a:ext cx="1689570" cy="16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659"/>
            <a:ext cx="19351181" cy="11014385"/>
          </a:xfrm>
          <a:custGeom>
            <a:avLst/>
            <a:gdLst/>
            <a:ahLst/>
            <a:cxnLst/>
            <a:rect l="l" t="t" r="r" b="b"/>
            <a:pathLst>
              <a:path w="19351181" h="11014385">
                <a:moveTo>
                  <a:pt x="0" y="0"/>
                </a:moveTo>
                <a:lnTo>
                  <a:pt x="19351181" y="0"/>
                </a:lnTo>
                <a:lnTo>
                  <a:pt x="19351181" y="11014385"/>
                </a:lnTo>
                <a:lnTo>
                  <a:pt x="0" y="110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48" r="-21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8573" y="647980"/>
            <a:ext cx="2110104" cy="1640021"/>
          </a:xfrm>
          <a:custGeom>
            <a:avLst/>
            <a:gdLst/>
            <a:ahLst/>
            <a:cxnLst/>
            <a:rect l="l" t="t" r="r" b="b"/>
            <a:pathLst>
              <a:path w="2110104" h="1640021">
                <a:moveTo>
                  <a:pt x="0" y="0"/>
                </a:moveTo>
                <a:lnTo>
                  <a:pt x="2110104" y="0"/>
                </a:lnTo>
                <a:lnTo>
                  <a:pt x="2110104" y="1640021"/>
                </a:lnTo>
                <a:lnTo>
                  <a:pt x="0" y="164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30" y="1078419"/>
            <a:ext cx="1189873" cy="878581"/>
          </a:xfrm>
          <a:custGeom>
            <a:avLst/>
            <a:gdLst/>
            <a:ahLst/>
            <a:cxnLst/>
            <a:rect l="l" t="t" r="r" b="b"/>
            <a:pathLst>
              <a:path w="1189873" h="878581">
                <a:moveTo>
                  <a:pt x="0" y="0"/>
                </a:moveTo>
                <a:lnTo>
                  <a:pt x="1189873" y="0"/>
                </a:lnTo>
                <a:lnTo>
                  <a:pt x="1189873" y="878580"/>
                </a:lnTo>
                <a:lnTo>
                  <a:pt x="0" y="87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2228098" y="1028700"/>
            <a:ext cx="0" cy="978018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/>
          <p:cNvSpPr txBox="1"/>
          <p:nvPr/>
        </p:nvSpPr>
        <p:spPr>
          <a:xfrm>
            <a:off x="4328677" y="4100384"/>
            <a:ext cx="55675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Благодарим 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за внимание!</a:t>
            </a:r>
            <a:endParaRPr lang="ru-RU" sz="7200" dirty="0">
              <a:solidFill>
                <a:schemeClr val="bg1"/>
              </a:solidFill>
              <a:latin typeface="PT Sans" panose="020B0503020203020204" pitchFamily="34" charset="-52"/>
              <a:cs typeface="Rubik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69479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12039600" y="647980"/>
            <a:ext cx="8363466" cy="9866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73" y="6886315"/>
            <a:ext cx="5115829" cy="34142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9407"/>
          <a:stretch/>
        </p:blipFill>
        <p:spPr>
          <a:xfrm flipH="1">
            <a:off x="5163065" y="6886315"/>
            <a:ext cx="5006229" cy="3524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0" y="6871898"/>
            <a:ext cx="5163065" cy="3886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>
          <a:xfrm>
            <a:off x="8805288" y="6886315"/>
            <a:ext cx="4700129" cy="352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1147804"/>
            <a:ext cx="492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PT Sans" panose="020B0503020203020204" pitchFamily="34" charset="-52"/>
              </a:rPr>
              <a:t>2023-2024 УЧЕБНЫЙ ГОД</a:t>
            </a:r>
            <a:endParaRPr lang="ru-RU" sz="3200" b="1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/>
          <a:stretch/>
        </p:blipFill>
        <p:spPr>
          <a:xfrm>
            <a:off x="1066800" y="2400300"/>
            <a:ext cx="1624778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r="25100"/>
          <a:stretch/>
        </p:blipFill>
        <p:spPr>
          <a:xfrm>
            <a:off x="10373969" y="1030"/>
            <a:ext cx="790785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751" y="2062490"/>
            <a:ext cx="295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РАСПИСАНИЕ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38500"/>
            <a:ext cx="1601230" cy="1601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24200" y="3854449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T Sans" panose="020B0503020203020204" pitchFamily="34" charset="-52"/>
              </a:rPr>
              <a:t>https://ruz.spbstu.ru/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7728" y="3485117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PT Sans" panose="020B0503020203020204" pitchFamily="34" charset="-52"/>
              </a:rPr>
              <a:t>Сайт электронного расписания</a:t>
            </a:r>
            <a:endParaRPr lang="ru-RU" sz="2400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0" y="5981699"/>
            <a:ext cx="1566219" cy="1566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6415216"/>
            <a:ext cx="27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 panose="020B0503020203020204" pitchFamily="34" charset="-52"/>
              </a:rPr>
              <a:t>Телеграмм бот </a:t>
            </a:r>
          </a:p>
          <a:p>
            <a:r>
              <a:rPr lang="ru-RU" sz="2000" dirty="0" smtClean="0">
                <a:latin typeface="PT Sans" panose="020B0503020203020204" pitchFamily="34" charset="-52"/>
              </a:rPr>
              <a:t>Расписание на неделю</a:t>
            </a:r>
          </a:p>
          <a:p>
            <a:r>
              <a:rPr lang="en-US" sz="2000" dirty="0">
                <a:latin typeface="PT Sans" panose="020B0503020203020204" pitchFamily="34" charset="-52"/>
              </a:rPr>
              <a:t>@</a:t>
            </a:r>
            <a:r>
              <a:rPr lang="en-US" sz="2000" dirty="0" err="1">
                <a:latin typeface="PT Sans" panose="020B0503020203020204" pitchFamily="34" charset="-52"/>
              </a:rPr>
              <a:t>reffbookbot</a:t>
            </a:r>
            <a:r>
              <a:rPr lang="ru-RU" sz="2000" dirty="0" smtClean="0">
                <a:latin typeface="PT Sans" panose="020B0503020203020204" pitchFamily="34" charset="-52"/>
              </a:rPr>
              <a:t> </a:t>
            </a:r>
            <a:endParaRPr lang="ru-RU" sz="20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82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5715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514600" y="1562100"/>
            <a:ext cx="530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КОРПОРАТИВНАЯ ПОЧТА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2213874"/>
            <a:ext cx="95250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Вам </a:t>
            </a:r>
            <a:r>
              <a:rPr lang="ru-RU" sz="2000" dirty="0">
                <a:latin typeface="PT Sans" panose="020B0503020203020204" pitchFamily="34" charset="-52"/>
              </a:rPr>
              <a:t>создана единая учётная запись для доступа к сетевым </a:t>
            </a:r>
            <a:r>
              <a:rPr lang="ru-RU" sz="2000" dirty="0" smtClean="0">
                <a:latin typeface="PT Sans" panose="020B0503020203020204" pitchFamily="34" charset="-52"/>
              </a:rPr>
              <a:t>и </a:t>
            </a:r>
            <a:r>
              <a:rPr lang="ru-RU" sz="2000" dirty="0">
                <a:latin typeface="PT Sans" panose="020B0503020203020204" pitchFamily="34" charset="-52"/>
              </a:rPr>
              <a:t>информационным ресурсам </a:t>
            </a:r>
            <a:r>
              <a:rPr lang="ru-RU" sz="2000" dirty="0" err="1">
                <a:latin typeface="PT Sans" panose="020B0503020203020204" pitchFamily="34" charset="-52"/>
              </a:rPr>
              <a:t>СПбПУ</a:t>
            </a:r>
            <a:r>
              <a:rPr lang="ru-RU" sz="2000" dirty="0" smtClean="0">
                <a:latin typeface="PT Sans" panose="020B0503020203020204" pitchFamily="34" charset="-52"/>
              </a:rPr>
              <a:t>.  Учётная </a:t>
            </a:r>
            <a:r>
              <a:rPr lang="ru-RU" sz="2000" dirty="0">
                <a:latin typeface="PT Sans" panose="020B0503020203020204" pitchFamily="34" charset="-52"/>
              </a:rPr>
              <a:t>запись имеет следующие атрибуты: </a:t>
            </a: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логин</a:t>
            </a:r>
            <a:r>
              <a:rPr lang="ru-RU" sz="2000" b="1" dirty="0">
                <a:latin typeface="PT Sans" panose="020B0503020203020204" pitchFamily="34" charset="-52"/>
              </a:rPr>
              <a:t>: EDU\........</a:t>
            </a:r>
            <a:br>
              <a:rPr lang="ru-RU" sz="2000" b="1" dirty="0">
                <a:latin typeface="PT Sans" panose="020B0503020203020204" pitchFamily="34" charset="-52"/>
              </a:rPr>
            </a:br>
            <a:r>
              <a:rPr lang="ru-RU" sz="2000" b="1" dirty="0" smtClean="0">
                <a:latin typeface="PT Sans" panose="020B0503020203020204" pitchFamily="34" charset="-52"/>
              </a:rPr>
              <a:t>пароль</a:t>
            </a:r>
            <a:r>
              <a:rPr lang="ru-RU" sz="2000" b="1" dirty="0">
                <a:latin typeface="PT Sans" panose="020B0503020203020204" pitchFamily="34" charset="-52"/>
              </a:rPr>
              <a:t>: </a:t>
            </a:r>
            <a:r>
              <a:rPr lang="ru-RU" sz="2000" b="1" dirty="0" smtClean="0">
                <a:latin typeface="PT Sans" panose="020B0503020203020204" pitchFamily="34" charset="-52"/>
              </a:rPr>
              <a:t>.......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PT Sans" panose="020B0503020203020204" pitchFamily="34" charset="-52"/>
              </a:rPr>
              <a:t>Единый логин и пароль был выслан на электронную почту, указанную вами при поступлении.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Единая </a:t>
            </a:r>
            <a:r>
              <a:rPr lang="ru-RU" sz="2000" dirty="0">
                <a:latin typeface="PT Sans" panose="020B0503020203020204" pitchFamily="34" charset="-52"/>
              </a:rPr>
              <a:t>система аутентификации используется для обеспечения доступа к</a:t>
            </a:r>
            <a:r>
              <a:rPr lang="ru-RU" sz="2000" dirty="0" smtClean="0">
                <a:latin typeface="PT Sans" panose="020B0503020203020204" pitchFamily="34" charset="-52"/>
              </a:rPr>
              <a:t>:</a:t>
            </a:r>
            <a:endParaRPr lang="ru-RU" sz="2000" dirty="0">
              <a:latin typeface="PT Sans" panose="020B0503020203020204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Службе </a:t>
            </a:r>
            <a:r>
              <a:rPr lang="ru-RU" sz="2000" dirty="0">
                <a:latin typeface="PT Sans" panose="020B0503020203020204" pitchFamily="34" charset="-52"/>
              </a:rPr>
              <a:t>студенческой почты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Порталам </a:t>
            </a:r>
            <a:r>
              <a:rPr lang="ru-RU" sz="2000" dirty="0">
                <a:latin typeface="PT Sans" panose="020B0503020203020204" pitchFamily="34" charset="-52"/>
              </a:rPr>
              <a:t>распределённой системы электронного обучения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Личному </a:t>
            </a:r>
            <a:r>
              <a:rPr lang="ru-RU" sz="2000" dirty="0">
                <a:latin typeface="PT Sans" panose="020B0503020203020204" pitchFamily="34" charset="-52"/>
              </a:rPr>
              <a:t>кабинету </a:t>
            </a:r>
            <a:r>
              <a:rPr lang="ru-RU" sz="2000" dirty="0" smtClean="0">
                <a:latin typeface="PT Sans" panose="020B0503020203020204" pitchFamily="34" charset="-52"/>
              </a:rPr>
              <a:t>обучающегося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Служба студенческой корпоративной почты </a:t>
            </a:r>
            <a:r>
              <a:rPr lang="en-US" sz="2000" dirty="0">
                <a:latin typeface="PT Sans" panose="020B0503020203020204" pitchFamily="34" charset="-52"/>
                <a:hlinkClick r:id="rId3"/>
              </a:rPr>
              <a:t>http://mymail.spbstu.ru</a:t>
            </a:r>
            <a:r>
              <a:rPr lang="ru-RU" sz="2000" dirty="0">
                <a:latin typeface="PT Sans" panose="020B0503020203020204" pitchFamily="34" charset="-52"/>
              </a:rPr>
              <a:t> </a:t>
            </a:r>
            <a:endParaRPr lang="en-US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Адрес студенческой почты:      </a:t>
            </a:r>
            <a:r>
              <a:rPr lang="ru-RU" sz="2000" b="1" dirty="0" smtClean="0">
                <a:latin typeface="PT Sans" panose="020B0503020203020204" pitchFamily="34" charset="-52"/>
              </a:rPr>
              <a:t>логин@edu.spbstu.ru</a:t>
            </a:r>
            <a:r>
              <a:rPr lang="ru-RU" sz="2000" dirty="0" smtClean="0">
                <a:latin typeface="PT Sans" panose="020B0503020203020204" pitchFamily="34" charset="-52"/>
              </a:rPr>
              <a:t> </a:t>
            </a:r>
            <a:r>
              <a:rPr lang="ru-RU" sz="2000" dirty="0">
                <a:latin typeface="PT Sans" panose="020B0503020203020204" pitchFamily="34" charset="-52"/>
              </a:rPr>
              <a:t>(логин без префикса EDU)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Получить </a:t>
            </a:r>
            <a:r>
              <a:rPr lang="ru-RU" sz="2000" dirty="0">
                <a:solidFill>
                  <a:srgbClr val="0A0A0A"/>
                </a:solidFill>
                <a:latin typeface="PT Sans" panose="020B0503020203020204" pitchFamily="34" charset="-52"/>
              </a:rPr>
              <a:t>единый логин и пароль можно </a:t>
            </a: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 так же по </a:t>
            </a:r>
            <a:r>
              <a:rPr lang="ru-RU" sz="2000" dirty="0">
                <a:solidFill>
                  <a:srgbClr val="0A0A0A"/>
                </a:solidFill>
                <a:latin typeface="PT Sans" panose="020B0503020203020204" pitchFamily="34" charset="-52"/>
              </a:rPr>
              <a:t>личному электронному пропуску в информационных </a:t>
            </a: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киосках.</a:t>
            </a: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PT Sans" panose="020B0503020203020204" pitchFamily="34" charset="-52"/>
              </a:rPr>
              <a:t>Посредством указанных терминалов студенты могут самостоятельно оформить и получить на руки ряд </a:t>
            </a:r>
            <a:r>
              <a:rPr lang="ru-RU" sz="2000" b="1" dirty="0" smtClean="0">
                <a:latin typeface="PT Sans" panose="020B0503020203020204" pitchFamily="34" charset="-52"/>
              </a:rPr>
              <a:t>справок</a:t>
            </a:r>
            <a:r>
              <a:rPr lang="ru-RU" sz="2000" dirty="0" smtClean="0">
                <a:latin typeface="PT Sans" panose="020B0503020203020204" pitchFamily="34" charset="-52"/>
              </a:rPr>
              <a:t>.</a:t>
            </a:r>
            <a:endParaRPr lang="ru-RU" sz="2000" dirty="0">
              <a:latin typeface="PT Sans" panose="020B0503020203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80" y="0"/>
            <a:ext cx="804957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621318" cy="3752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15101"/>
            <a:ext cx="5651707" cy="3771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" t="3268"/>
          <a:stretch/>
        </p:blipFill>
        <p:spPr>
          <a:xfrm>
            <a:off x="-4" y="3395724"/>
            <a:ext cx="5651710" cy="3717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82373" y="2091035"/>
            <a:ext cx="632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ЛИЧНЫЙ КАБИНЕТ СТУДЕНТА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91400" y="3162300"/>
            <a:ext cx="9144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PT Sans" pitchFamily="34" charset="-52"/>
                <a:ea typeface="PT Sans" pitchFamily="34" charset="-52"/>
                <a:hlinkClick r:id="rId7"/>
              </a:rPr>
              <a:t>https://open.spbstu.ru/lk-learner/</a:t>
            </a:r>
            <a:endParaRPr lang="ru-RU" b="1" dirty="0">
              <a:solidFill>
                <a:srgbClr val="000000"/>
              </a:solidFill>
              <a:latin typeface="PT Sans" pitchFamily="34" charset="-52"/>
              <a:ea typeface="PT Sans" pitchFamily="34" charset="-52"/>
            </a:endParaRPr>
          </a:p>
          <a:p>
            <a:pPr fontAlgn="base"/>
            <a:endParaRPr lang="ru-RU" dirty="0" smtClean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fontAlgn="base"/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fontAlgn="base"/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Что есть в личном кабинете:</a:t>
            </a:r>
          </a:p>
          <a:p>
            <a:pPr fontAlgn="base"/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новости;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общие данные 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о студенте;</a:t>
            </a:r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информация </a:t>
            </a: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об учебном плане;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электронная зачётная книжка;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сведения о назначенной стипендии, при её наличии;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д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анные о </a:t>
            </a: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договоре и платежах, 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для внебюджетных студентов;</a:t>
            </a:r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расписание;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электронное портфолио и др.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11995" y="819150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PT Sans" panose="020B0503020203020204" pitchFamily="34" charset="-52"/>
              </a:rPr>
              <a:t>Единая служба технической поддержки</a:t>
            </a:r>
          </a:p>
          <a:p>
            <a:r>
              <a:rPr lang="ru-RU" dirty="0">
                <a:latin typeface="PT Sans" panose="020B0503020203020204" pitchFamily="34" charset="-52"/>
                <a:hlinkClick r:id="rId8"/>
              </a:rPr>
              <a:t> support@spbstu.ru</a:t>
            </a:r>
            <a:endParaRPr lang="ru-RU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99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43" y="1295881"/>
            <a:ext cx="13685714" cy="76952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2400" y="1409700"/>
            <a:ext cx="457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8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2" y="1286357"/>
            <a:ext cx="13638095" cy="7714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2400" y="1286357"/>
            <a:ext cx="609600" cy="656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8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" r="1749"/>
          <a:stretch/>
        </p:blipFill>
        <p:spPr>
          <a:xfrm>
            <a:off x="0" y="-46338"/>
            <a:ext cx="7463482" cy="1036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9400" y="1878655"/>
            <a:ext cx="415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ОПЛАТА ОБУЧЕНИЯ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34400" y="2774114"/>
            <a:ext cx="62753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PT Sans" panose="020B0503020203020204" pitchFamily="34" charset="-52"/>
              </a:rPr>
              <a:t>Через систему Электронные платежи  </a:t>
            </a:r>
            <a:r>
              <a:rPr lang="ru-RU" sz="20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https</a:t>
            </a:r>
            <a:r>
              <a:rPr lang="ru-RU" sz="2000" dirty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://pay.spbstu.ru</a:t>
            </a:r>
            <a:endParaRPr lang="ru-RU" sz="2000" dirty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 descr="pa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9" y="3619500"/>
            <a:ext cx="90222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5715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534296" y="2171700"/>
            <a:ext cx="475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СОТРУДНИКИ ЦЕНТРА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265" y="3086100"/>
            <a:ext cx="9144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Директор центра: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СМИРНОВА </a:t>
            </a:r>
            <a:r>
              <a:rPr lang="ru-RU" sz="2000" dirty="0">
                <a:latin typeface="PT Sans" panose="020B0503020203020204" pitchFamily="34" charset="-52"/>
              </a:rPr>
              <a:t>Ольга </a:t>
            </a:r>
            <a:r>
              <a:rPr lang="ru-RU" sz="2000" dirty="0" smtClean="0">
                <a:latin typeface="PT Sans" panose="020B0503020203020204" pitchFamily="34" charset="-52"/>
              </a:rPr>
              <a:t>Петровна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Ведущий специалист: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БАРАНОВА </a:t>
            </a:r>
            <a:r>
              <a:rPr lang="ru-RU" sz="2000" dirty="0">
                <a:latin typeface="PT Sans" panose="020B0503020203020204" pitchFamily="34" charset="-52"/>
              </a:rPr>
              <a:t>Карина </a:t>
            </a:r>
            <a:r>
              <a:rPr lang="ru-RU" sz="2000" dirty="0" smtClean="0">
                <a:latin typeface="PT Sans" panose="020B0503020203020204" pitchFamily="34" charset="-52"/>
              </a:rPr>
              <a:t>Арсеновна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Специалист: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ГЕРЧИНА Татьяна Евгеньевна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Приемные часы: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Понедельник – четверг 10.00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- 17.00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Пятница  10.00-16.00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24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148</Words>
  <Application>Microsoft Office PowerPoint</Application>
  <PresentationFormat>Произвольный</PresentationFormat>
  <Paragraphs>107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Rubik</vt:lpstr>
      <vt:lpstr>PT Sans</vt:lpstr>
      <vt:lpstr>Arial</vt:lpstr>
      <vt:lpstr>PT Sans Narrow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 Donmez</dc:creator>
  <cp:lastModifiedBy>1</cp:lastModifiedBy>
  <cp:revision>22</cp:revision>
  <dcterms:created xsi:type="dcterms:W3CDTF">2006-08-16T00:00:00Z</dcterms:created>
  <dcterms:modified xsi:type="dcterms:W3CDTF">2023-10-09T09:32:44Z</dcterms:modified>
  <dc:identifier>DAFvu5NXlUI</dc:identifier>
</cp:coreProperties>
</file>